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1pPr>
    <a:lvl2pPr marL="0" marR="0" indent="228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2pPr>
    <a:lvl3pPr marL="0" marR="0" indent="457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3pPr>
    <a:lvl4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4pPr>
    <a:lvl5pPr marL="0" marR="0" indent="914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5pPr>
    <a:lvl6pPr marL="0" marR="0" indent="11430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6pPr>
    <a:lvl7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7pPr>
    <a:lvl8pPr marL="0" marR="0" indent="1600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8pPr>
    <a:lvl9pPr marL="0" marR="0" indent="1828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0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 Italic"/>
        <a:ea typeface="Iowan Old Style Italic"/>
        <a:cs typeface="Iowan Old Style Italic"/>
        <a:sym typeface="Iowan Old Style Italic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 Roman"/>
          <a:ea typeface="Iowan Old Style Roman"/>
          <a:cs typeface="Iowan Old Style Roman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Shape 12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3" name="Shape 13"/>
          <p:cNvSpPr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/>
        </p:nvSpPr>
        <p:spPr>
          <a:xfrm>
            <a:off x="508000" y="1771650"/>
            <a:ext cx="2282540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pc="0" sz="21000">
                <a:solidFill>
                  <a:srgbClr val="E4E4E4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« </a:t>
            </a:r>
          </a:p>
        </p:txBody>
      </p:sp>
      <p:sp>
        <p:nvSpPr>
          <p:cNvPr id="102" name="Shape 102"/>
          <p:cNvSpPr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Saisissez une citation ici.</a:t>
            </a:r>
          </a:p>
        </p:txBody>
      </p:sp>
      <p:sp>
        <p:nvSpPr>
          <p:cNvPr id="103" name="Shape 103"/>
          <p:cNvSpPr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sz="4800">
                <a:solidFill>
                  <a:srgbClr val="6B6D6D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pPr/>
            <a:r>
              <a:t>-Gilles Allain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hape 11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hape 127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cap="none" sz="8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28" name="Shape 128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 anchor="ctr"/>
          <a:lstStyle>
            <a:lvl1pPr marL="342900" indent="-342900">
              <a:spcBef>
                <a:spcPts val="3200"/>
              </a:spcBef>
              <a:buChar char="•"/>
              <a:defRPr sz="2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685800" indent="-342900">
              <a:spcBef>
                <a:spcPts val="3200"/>
              </a:spcBef>
              <a:buChar char="•"/>
              <a:defRPr sz="2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028700" indent="-342900">
              <a:spcBef>
                <a:spcPts val="3200"/>
              </a:spcBef>
              <a:buChar char="•"/>
              <a:defRPr sz="2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371600" indent="-342900">
              <a:spcBef>
                <a:spcPts val="3200"/>
              </a:spcBef>
              <a:buChar char="•"/>
              <a:defRPr sz="2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1714500" indent="-342900">
              <a:spcBef>
                <a:spcPts val="3200"/>
              </a:spcBef>
              <a:buChar char="•"/>
              <a:defRPr sz="2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9" name="Shape 129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anchor="ctr"/>
          <a:lstStyle>
            <a:lvl1pPr algn="ctr">
              <a:spcBef>
                <a:spcPts val="0"/>
              </a:spcBef>
              <a:defRPr cap="none" sz="8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137" name="Shape 137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anchor="ctr"/>
          <a:lstStyle>
            <a:lvl1pPr marL="444500" indent="-444500">
              <a:spcBef>
                <a:spcPts val="4200"/>
              </a:spcBef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Char char="•"/>
              <a:defRPr sz="36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8" name="Shape 138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Shape 146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Shape 22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Shape 23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Shape 24"/>
          <p:cNvSpPr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25" name="Shape 25"/>
          <p:cNvSpPr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6" name="Shape 26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34" name="Shape 34"/>
          <p:cNvSpPr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>
            <p:ph type="pic" idx="13"/>
          </p:nvPr>
        </p:nvSpPr>
        <p:spPr>
          <a:xfrm>
            <a:off x="7531100" y="0"/>
            <a:ext cx="54737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Shape 42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Shape 43"/>
          <p:cNvSpPr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44" name="Shape 44"/>
          <p:cNvSpPr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sz="4800">
                <a:solidFill>
                  <a:srgbClr val="747676"/>
                </a:solidFill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5" name="Shape 45"/>
          <p:cNvSpPr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Shape 6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3" name="Shape 6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4" name="Shape 6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type="pic" idx="13"/>
          </p:nvPr>
        </p:nvSpPr>
        <p:spPr>
          <a:xfrm>
            <a:off x="0" y="0"/>
            <a:ext cx="64389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Shape 72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Shape 73"/>
          <p:cNvSpPr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74" name="Shape 74"/>
          <p:cNvSpPr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5" name="Shape 7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3" name="Shape 8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/>
          <p:nvPr>
            <p:ph type="pic" idx="13"/>
          </p:nvPr>
        </p:nvSpPr>
        <p:spPr>
          <a:xfrm>
            <a:off x="571500" y="571500"/>
            <a:ext cx="7429500" cy="7315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Shape 91"/>
          <p:cNvSpPr/>
          <p:nvPr>
            <p:ph type="pic" sz="quarter" idx="14"/>
          </p:nvPr>
        </p:nvSpPr>
        <p:spPr>
          <a:xfrm>
            <a:off x="8128000" y="5715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Shape 92"/>
          <p:cNvSpPr/>
          <p:nvPr>
            <p:ph type="pic" sz="quarter" idx="15"/>
          </p:nvPr>
        </p:nvSpPr>
        <p:spPr>
          <a:xfrm>
            <a:off x="8128000" y="4292600"/>
            <a:ext cx="4305300" cy="3594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Shape 93"/>
          <p:cNvSpPr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  <a:lvl2pPr marL="0" indent="2286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2pPr>
            <a:lvl3pPr marL="0" indent="4572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3pPr>
            <a:lvl4pPr marL="0" indent="6858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4pPr>
            <a:lvl5pPr marL="0" indent="914400">
              <a:spcBef>
                <a:spcPts val="1400"/>
              </a:spcBef>
              <a:buSzTx/>
              <a:buFontTx/>
              <a:buNone/>
              <a:defRPr spc="28" sz="28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4" name="Shape 9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228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457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914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1430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1600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1828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ln>
            <a:noFill/>
          </a:ln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877146" marR="0" indent="-877146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ln>
            <a:noFill/>
          </a:ln>
          <a:solidFill>
            <a:srgbClr val="5C5C5C"/>
          </a:solidFill>
          <a:uFillTx/>
          <a:latin typeface="Iowan Old Style Roman"/>
          <a:ea typeface="Iowan Old Style Roman"/>
          <a:cs typeface="Iowan Old Style Roman"/>
          <a:sym typeface="Iowan Old Style Roman"/>
        </a:defRPr>
      </a:lvl9pPr>
    </p:bodyStyle>
    <p:otherStyle>
      <a:lvl1pPr marL="0" marR="0" indent="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6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docp.presumey@gmail.com" TargetMode="External"/><Relationship Id="rId3" Type="http://schemas.openxmlformats.org/officeDocument/2006/relationships/image" Target="../media/image1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tif"/><Relationship Id="rId3" Type="http://schemas.openxmlformats.org/officeDocument/2006/relationships/image" Target="../media/image2.tif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tif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G_34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3953021" y="5175250"/>
            <a:ext cx="5098758" cy="660401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32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/>
            <a:r>
              <a:t>« Le rhume guérit seul »</a:t>
            </a:r>
          </a:p>
        </p:txBody>
      </p:sp>
      <p:sp>
        <p:nvSpPr>
          <p:cNvPr id="157" name="Shape 157"/>
          <p:cNvSpPr/>
          <p:nvPr/>
        </p:nvSpPr>
        <p:spPr>
          <a:xfrm>
            <a:off x="1876615" y="6210300"/>
            <a:ext cx="9251570" cy="660401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32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/>
            <a:r>
              <a:t>Un atelier d’éducation populaire pour la santé</a:t>
            </a:r>
          </a:p>
        </p:txBody>
      </p:sp>
      <p:sp>
        <p:nvSpPr>
          <p:cNvPr id="158" name="Shape 158"/>
          <p:cNvSpPr/>
          <p:nvPr/>
        </p:nvSpPr>
        <p:spPr>
          <a:xfrm>
            <a:off x="4750322" y="8051799"/>
            <a:ext cx="3763737" cy="584201"/>
          </a:xfrm>
          <a:prstGeom prst="rect">
            <a:avLst/>
          </a:prstGeom>
          <a:solidFill>
            <a:srgbClr val="FFFB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/>
            <a:r>
              <a:t>Dr Pauline Presumey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653C2334-2355-49B6-BAEC-27C4181E429A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AF3299F4-DCDF-445E-A7AA-722E56F39D14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E318D933-FC31-4B55-A190-2EA9E5ECBC0E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>
            <p:ph type="title"/>
          </p:nvPr>
        </p:nvSpPr>
        <p:spPr>
          <a:xfrm>
            <a:off x="122187" y="183901"/>
            <a:ext cx="12760426" cy="7002613"/>
          </a:xfrm>
          <a:prstGeom prst="rect">
            <a:avLst/>
          </a:prstGeom>
        </p:spPr>
        <p:txBody>
          <a:bodyPr/>
          <a:lstStyle/>
          <a:p>
            <a:pPr algn="l" defTabSz="566674">
              <a:lnSpc>
                <a:spcPct val="100000"/>
              </a:lnSpc>
              <a:spcBef>
                <a:spcPts val="1700"/>
              </a:spcBef>
              <a:defRPr cap="none" sz="3104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Pour le médecin généraliste :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Une autre relation médecin-patient : médecin- « participant »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Un autre type de prévention : quaternaire populationnelle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Un complément à la pratique du cabinet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Une posture d’éducateur, dynamique des groupes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L’occasion de mieux comprendre les attentes de la population générale 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L’occasion de restaurer la confiance avec la médecine « conventionnelle » (vs médecines « alternatives »)</a:t>
            </a:r>
          </a:p>
          <a:p>
            <a:pPr marL="850832" indent="-850832" algn="l" defTabSz="566674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04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Projets de diversifications de l’atelier… </a:t>
            </a:r>
          </a:p>
        </p:txBody>
      </p:sp>
      <p:pic>
        <p:nvPicPr>
          <p:cNvPr id="187" name="IMG_3407.JPG"/>
          <p:cNvPicPr>
            <a:picLocks noChangeAspect="1"/>
          </p:cNvPicPr>
          <p:nvPr/>
        </p:nvPicPr>
        <p:blipFill>
          <a:blip r:embed="rId2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type="title"/>
          </p:nvPr>
        </p:nvSpPr>
        <p:spPr>
          <a:xfrm>
            <a:off x="571500" y="356989"/>
            <a:ext cx="11861800" cy="5528072"/>
          </a:xfrm>
          <a:prstGeom prst="rect">
            <a:avLst/>
          </a:prstGeom>
        </p:spPr>
        <p:txBody>
          <a:bodyPr/>
          <a:lstStyle/>
          <a:p>
            <a:pPr marL="877146" indent="-877146" algn="l">
              <a:lnSpc>
                <a:spcPct val="100000"/>
              </a:lnSpc>
              <a:spcBef>
                <a:spcPts val="1800"/>
              </a:spcBef>
              <a:buSzPct val="75000"/>
              <a:buFont typeface="Zapf Dingbats"/>
              <a:buChar char="➤"/>
              <a:defRPr cap="none" sz="3200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Pour en savoir plus : poster numéro 47 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  <a:defRPr cap="none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</a:p>
          <a:p>
            <a:pPr algn="l">
              <a:lnSpc>
                <a:spcPct val="100000"/>
              </a:lnSpc>
              <a:spcBef>
                <a:spcPts val="1800"/>
              </a:spcBef>
              <a:defRPr cap="none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</a:p>
          <a:p>
            <a:pPr marL="877146" indent="-877146" algn="l">
              <a:lnSpc>
                <a:spcPct val="100000"/>
              </a:lnSpc>
              <a:spcBef>
                <a:spcPts val="1800"/>
              </a:spcBef>
              <a:buSzPct val="75000"/>
              <a:buFont typeface="Zapf Dingbats"/>
              <a:defRPr cap="none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Pour faire vivre l’atelier : à vous ?!</a:t>
            </a:r>
          </a:p>
          <a:p>
            <a:pPr algn="l">
              <a:lnSpc>
                <a:spcPct val="100000"/>
              </a:lnSpc>
              <a:spcBef>
                <a:spcPts val="1800"/>
              </a:spcBef>
              <a:defRPr cap="none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Contact : Pauline Presumey, </a:t>
            </a:r>
            <a:r>
              <a:rPr u="sng">
                <a:hlinkClick r:id="rId2" invalidUrl="" action="" tgtFrame="" tooltip="" history="1" highlightClick="0" endSnd="0"/>
              </a:rPr>
              <a:t>docp.presumey@gmail.com</a:t>
            </a:r>
          </a:p>
        </p:txBody>
      </p:sp>
      <p:pic>
        <p:nvPicPr>
          <p:cNvPr id="190" name="IMG_3407.JPG"/>
          <p:cNvPicPr>
            <a:picLocks noChangeAspect="1"/>
          </p:cNvPicPr>
          <p:nvPr/>
        </p:nvPicPr>
        <p:blipFill>
          <a:blip r:embed="rId3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Shape 191"/>
          <p:cNvSpPr/>
          <p:nvPr/>
        </p:nvSpPr>
        <p:spPr>
          <a:xfrm>
            <a:off x="5955136" y="6159500"/>
            <a:ext cx="135927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32" sz="3200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lvl1pPr>
          </a:lstStyle>
          <a:p>
            <a:pPr/>
            <a:r>
              <a:t>Merci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type="title"/>
          </p:nvPr>
        </p:nvSpPr>
        <p:spPr>
          <a:xfrm>
            <a:off x="952500" y="685800"/>
            <a:ext cx="11099800" cy="2159000"/>
          </a:xfrm>
          <a:prstGeom prst="rect">
            <a:avLst/>
          </a:prstGeom>
        </p:spPr>
        <p:txBody>
          <a:bodyPr/>
          <a:lstStyle/>
          <a:p>
            <a: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pPr>
            <a:r>
              <a:t>Population et ateliers</a:t>
            </a:r>
          </a:p>
          <a:p>
            <a:pPr defTabSz="490727">
              <a:defRPr b="1" sz="6719">
                <a:latin typeface="Helvetica"/>
                <a:ea typeface="Helvetica"/>
                <a:cs typeface="Helvetica"/>
                <a:sym typeface="Helvetica"/>
              </a:defRPr>
            </a:pPr>
            <a:r>
              <a:t> </a:t>
            </a:r>
          </a:p>
        </p:txBody>
      </p:sp>
      <p:sp>
        <p:nvSpPr>
          <p:cNvPr id="194" name="Shape 194"/>
          <p:cNvSpPr/>
          <p:nvPr>
            <p:ph type="body" idx="1"/>
          </p:nvPr>
        </p:nvSpPr>
        <p:spPr>
          <a:xfrm>
            <a:off x="952499" y="2294057"/>
            <a:ext cx="11099799" cy="6918088"/>
          </a:xfrm>
          <a:prstGeom prst="rect">
            <a:avLst/>
          </a:prstGeom>
        </p:spPr>
        <p:txBody>
          <a:bodyPr/>
          <a:lstStyle/>
          <a:p>
            <a:pPr marL="324485" indent="-324485" defTabSz="426466">
              <a:spcBef>
                <a:spcPts val="3000"/>
              </a:spcBef>
              <a:defRPr sz="262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3 </a:t>
            </a:r>
            <a:r>
              <a:t>ateliers, total de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33</a:t>
            </a:r>
            <a:r>
              <a:t> participants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t>31/01/2016, 11 participants, Vernioz (38)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t>11/02/2016, 13 participants, La Chapelle-Villars (42)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t>21/02/2016, 9 participants, La Chapelle-Villars (42)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t>âge moyen 62 ans (± 11.4), majorité de femmes (66,7%), retraités (57,6%), milieu rural (93,8%)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pas d’analyse multivariée</a:t>
            </a:r>
            <a:r>
              <a:t> (faible échantillon)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automédication : 63,6 %</a:t>
            </a:r>
            <a:r>
              <a:t> (chiffre Médiaprism pour 60 millions de consommateurs, décembre 2015 : 78 % des Français)</a:t>
            </a:r>
          </a:p>
          <a:p>
            <a:pPr marL="324485" indent="-324485" defTabSz="426466">
              <a:spcBef>
                <a:spcPts val="3000"/>
              </a:spcBef>
              <a:defRPr sz="2628"/>
            </a:pPr>
            <a:r>
              <a:t>médecines alternatives (dont homéopathie) : 48,5 %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xfrm>
            <a:off x="645696" y="3497197"/>
            <a:ext cx="6767513" cy="2159001"/>
          </a:xfrm>
          <a:prstGeom prst="rect">
            <a:avLst/>
          </a:prstGeom>
        </p:spPr>
        <p:txBody>
          <a:bodyPr/>
          <a:lstStyle/>
          <a:p>
            <a:pPr defTabSz="490727">
              <a:defRPr sz="6719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Descriptif de la population</a:t>
            </a:r>
            <a:r>
              <a:t> </a:t>
            </a:r>
          </a:p>
        </p:txBody>
      </p:sp>
      <p:sp>
        <p:nvSpPr>
          <p:cNvPr id="197" name="Shape 197"/>
          <p:cNvSpPr/>
          <p:nvPr>
            <p:ph type="body" sz="half" idx="1"/>
          </p:nvPr>
        </p:nvSpPr>
        <p:spPr>
          <a:xfrm>
            <a:off x="762000" y="2705100"/>
            <a:ext cx="5334000" cy="6286500"/>
          </a:xfrm>
          <a:prstGeom prst="rect">
            <a:avLst/>
          </a:prstGeom>
        </p:spPr>
        <p:txBody>
          <a:bodyPr/>
          <a:lstStyle/>
          <a:p>
            <a:pPr marL="0" indent="0" algn="r" defTabSz="914400">
              <a:spcBef>
                <a:spcPts val="0"/>
              </a:spcBef>
              <a:buSzTx/>
              <a:buFontTx/>
              <a:buNone/>
              <a:tabLst>
                <a:tab pos="444500" algn="l"/>
                <a:tab pos="889000" algn="l"/>
              </a:tabLst>
              <a:defRPr sz="1200">
                <a:uFill>
                  <a:solidFill>
                    <a:srgbClr val="000000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98" name="Table 198"/>
          <p:cNvGraphicFramePr/>
          <p:nvPr/>
        </p:nvGraphicFramePr>
        <p:xfrm>
          <a:off x="8029892" y="313221"/>
          <a:ext cx="4610230" cy="890256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3105909"/>
                <a:gridCol w="1491619"/>
              </a:tblGrid>
              <a:tr h="635443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N=33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Age, moyenne ± écart-type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62.0 ± 11.4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Genre féminin,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22 (66.7)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Hypertension,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7/32 (21.9)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Cholestérol,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4/32 (12.5)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Hypothyroïdie,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4/32 (12.5)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Antécédent de cancer,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5/32 (15.2)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Fumeur,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 (18,2)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Milieu rural,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30/32 (93,8)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Retraité,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 (57.6)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Traitement,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18/32 (56.2)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Automédication,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 (63.6)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Médecine conventionnelle,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29 (87.9)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5443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Médecines alternatives, n (%)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 (48.5)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9" name="Table 199"/>
          <p:cNvGraphicFramePr/>
          <p:nvPr/>
        </p:nvGraphicFramePr>
        <p:xfrm>
          <a:off x="3025933" y="7385561"/>
          <a:ext cx="4064239" cy="194432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4051538"/>
              </a:tblGrid>
              <a:tr h="1937974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  <a:tab pos="1346200" algn="l"/>
                          <a:tab pos="1790700" algn="l"/>
                          <a:tab pos="22479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27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Atelier, n (%)
   atelier 1                           11 (33,3) 
   atelier 2                           13 (39,4)
   atelier 3                             9 (27,3)</a:t>
                      </a:r>
                    </a:p>
                  </a:txBody>
                  <a:tcPr marL="63500" marR="63500" marT="0" marB="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1"/>
                      </a:solidFill>
                      <a:miter lim="400000"/>
                    </a:lnT>
                    <a:lnB w="6350">
                      <a:solidFill>
                        <a:srgbClr val="000001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type="body" sz="quarter" idx="1"/>
          </p:nvPr>
        </p:nvSpPr>
        <p:spPr>
          <a:xfrm>
            <a:off x="952500" y="5534617"/>
            <a:ext cx="6717804" cy="3355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Amélioration des connaissances de l'ensemble des participants de 17,7 % entre T0 et T2, significative (p=0,0008).</a:t>
            </a:r>
          </a:p>
        </p:txBody>
      </p:sp>
      <p:pic>
        <p:nvPicPr>
          <p:cNvPr id="202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2478" y="4707876"/>
            <a:ext cx="3579716" cy="511111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03" name="Table 203"/>
          <p:cNvGraphicFramePr/>
          <p:nvPr/>
        </p:nvGraphicFramePr>
        <p:xfrm>
          <a:off x="1247522" y="383070"/>
          <a:ext cx="10522456" cy="439090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29784"/>
                <a:gridCol w="1115453"/>
                <a:gridCol w="1910762"/>
                <a:gridCol w="1910762"/>
                <a:gridCol w="1963558"/>
                <a:gridCol w="1379433"/>
              </a:tblGrid>
              <a:tr h="1448095">
                <a:tc>
                  <a:txBody>
                    <a:bodyPr/>
                    <a:lstStyle/>
                    <a:p>
                      <a:pPr algn="ctr"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total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Effectif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moyen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T0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moyen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T2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Différence moyenne 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3233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Atelier 1 (/13)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6,64 (4,11)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9,64 (2,91)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3,00 (3,82)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0,0263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custDash>
                        <a:ds d="600000" sp="600000"/>
                      </a:custDash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97683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Atelier 2 et 3 (/17)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8,18 (4,01)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10,73 (4,65)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2,55 (4,57)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0,0164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327296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Pourcentage de connaissances atteint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33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49,10% (26,04)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66,78% (25,99)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17,67% (27,57)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0,0008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" name="Table 205"/>
          <p:cNvGraphicFramePr/>
          <p:nvPr/>
        </p:nvGraphicFramePr>
        <p:xfrm>
          <a:off x="679788" y="1398120"/>
          <a:ext cx="12445324" cy="80230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938026"/>
                <a:gridCol w="1271702"/>
                <a:gridCol w="1950215"/>
                <a:gridCol w="1950215"/>
                <a:gridCol w="2034183"/>
                <a:gridCol w="1854058"/>
                <a:gridCol w="1434221"/>
              </a:tblGrid>
              <a:tr h="956297">
                <a:tc>
                  <a:txBody>
                    <a:bodyPr/>
                    <a:lstStyle/>
                    <a:p>
                      <a:pPr algn="ctr"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Variables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Effectif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Moyenne 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T0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Moyenne 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T2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Différence moyenne (écart-type)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Pourcentage d’objectif atteint 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25458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0,63 (0,75)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1,00 (0)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0,37 (0,75)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100%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0,0082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0,31 (0,69)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0,22 (0,97)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-0,09 (0,99)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∕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0,5980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0,63 (0,66)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0,91 (0,39)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0,28 (0,63)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75,7%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0,0176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4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0,50 (0,57)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0,78 (0,55)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0,28 (0,81)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56,0%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0,0593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0,12 (0,83)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0,31 (0,86)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0,19 (1,00)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21,6%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0,2961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0,22 (0,71)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0,69 (0,69)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0,47 (1,05)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60,3%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0,0166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0,22 (0,75)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0,41 (0,80)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0,19 (0,97)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24,4%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0,2802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561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0,50 (0,67)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0,88 (0,42)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0,38 (0,87)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76,0%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0,0208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9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0,29 (0,53)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0,61 (0,72)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0,32 (0,91)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45,1%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0,0574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1270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26443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0,84 (0,45)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0,94 (0,36)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0,10 (0,60)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62,5%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0,3743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0,77 (0,43)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0,90 (0,30)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0,13 (0,43)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56,5%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0,1033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0,66 (0,48)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0,81 (0,47)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0,16 (0,57)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47,1%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0,1338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13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19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0,79 (0,53)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0,79 (0,53)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 (0,47)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1,000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14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0,29 (0,72)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0,57 (0,60)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0,28 (0,78)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39,4%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0,1104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561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15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0,59 (0,67)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0,91 (0,29)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0,32 (0,65)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78,0%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1900">
                          <a:solidFill>
                            <a:srgbClr val="0433FF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0,0312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16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0,27 (0,77)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0,32 (0,84)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0,05 (1,05)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6,8%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0,8404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13640">
                <a:tc>
                  <a:txBody>
                    <a:bodyPr/>
                    <a:lstStyle/>
                    <a:p>
                      <a:pPr algn="l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Question 17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0,91 (0,43)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0,82 (0,59)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-0,09 (0,75)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∕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190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0,5758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06" name="Shape 206"/>
          <p:cNvSpPr/>
          <p:nvPr>
            <p:ph type="title" idx="4294967295"/>
          </p:nvPr>
        </p:nvSpPr>
        <p:spPr>
          <a:xfrm>
            <a:off x="838200" y="152400"/>
            <a:ext cx="11099800" cy="1192461"/>
          </a:xfrm>
          <a:prstGeom prst="rect">
            <a:avLst/>
          </a:prstGeom>
        </p:spPr>
        <p:txBody>
          <a:bodyPr anchor="ctr"/>
          <a:lstStyle>
            <a:lvl1pPr algn="ctr" defTabSz="268731">
              <a:spcBef>
                <a:spcPts val="0"/>
              </a:spcBef>
              <a:defRPr b="1" cap="none" sz="368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Evolution par question du score moyen de connaissances entre T0 et T2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670" y="958994"/>
            <a:ext cx="12503460" cy="74614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/>
          <p:nvPr>
            <p:ph type="title"/>
          </p:nvPr>
        </p:nvSpPr>
        <p:spPr>
          <a:xfrm>
            <a:off x="571500" y="-280998"/>
            <a:ext cx="11861800" cy="7781143"/>
          </a:xfrm>
          <a:prstGeom prst="rect">
            <a:avLst/>
          </a:prstGeom>
        </p:spPr>
        <p:txBody>
          <a:bodyPr/>
          <a:lstStyle/>
          <a:p>
            <a:pPr marL="578916" indent="-578916" algn="l" defTabSz="385572">
              <a:lnSpc>
                <a:spcPct val="100000"/>
              </a:lnSpc>
              <a:spcBef>
                <a:spcPts val="1100"/>
              </a:spcBef>
              <a:buSzPct val="75000"/>
              <a:buFont typeface="Zapf Dingbats"/>
              <a:buChar char="➤"/>
              <a:defRPr cap="none" sz="3036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t>Contexte :</a:t>
            </a: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Automédication potentiellement dangereuse</a:t>
            </a: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Le rhume : maladie fréquente et bénigne</a:t>
            </a: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Autonomie en acte ?</a:t>
            </a: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Quelle information en santé ?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fiable</a:t>
            </a:r>
            <a:r>
              <a:t>,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indépendante</a:t>
            </a:r>
            <a:r>
              <a:t>,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comparative</a:t>
            </a:r>
            <a:r>
              <a:t>,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compréhensive</a:t>
            </a:r>
            <a:r>
              <a:t> et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opérationnelle </a:t>
            </a: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notion de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 « littératie » : </a:t>
            </a:r>
            <a:r>
              <a:t>1 patient sur 2 est incapable de prendre soin de sa santé correctement !</a:t>
            </a:r>
            <a:endParaRPr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Notions transversales en santé :</a:t>
            </a:r>
            <a:endParaRPr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algn="l" defTabSz="385572">
              <a:lnSpc>
                <a:spcPct val="100000"/>
              </a:lnSpc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        </a:t>
            </a:r>
            <a:r>
              <a:t> - l’évolution naturelle des maladies </a:t>
            </a:r>
            <a:endParaRPr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lvl="1" indent="150876" defTabSz="385572"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      </a:t>
            </a:r>
            <a:r>
              <a:t>- la différence symptômes / maladie</a:t>
            </a:r>
          </a:p>
          <a:p>
            <a:pPr lvl="1" indent="150876" defTabSz="385572"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      - les objectifs d’un traitement</a:t>
            </a:r>
          </a:p>
          <a:p>
            <a:pPr lvl="1" indent="150876" defTabSz="385572"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      - la balance bénéfices-risques des médicaments ou autres interventions « thérapeutiques » (exemples : médecines « alternatives »)</a:t>
            </a:r>
          </a:p>
          <a:p>
            <a:pPr lvl="1" indent="150876" defTabSz="385572"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      - les « représentations »</a:t>
            </a:r>
          </a:p>
          <a:p>
            <a:pPr lvl="1" indent="150876" defTabSz="385572">
              <a:spcBef>
                <a:spcPts val="1100"/>
              </a:spcBef>
              <a:defRPr cap="none" sz="211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      - la différence expérience personnelle / science (ou démarche scientifique)</a:t>
            </a:r>
          </a:p>
        </p:txBody>
      </p:sp>
      <p:pic>
        <p:nvPicPr>
          <p:cNvPr id="161" name="IMG_3407.JPG"/>
          <p:cNvPicPr>
            <a:picLocks noChangeAspect="1"/>
          </p:cNvPicPr>
          <p:nvPr/>
        </p:nvPicPr>
        <p:blipFill>
          <a:blip r:embed="rId2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title"/>
          </p:nvPr>
        </p:nvSpPr>
        <p:spPr>
          <a:xfrm>
            <a:off x="952500" y="275757"/>
            <a:ext cx="11099798" cy="1453353"/>
          </a:xfrm>
          <a:prstGeom prst="rect">
            <a:avLst/>
          </a:prstGeom>
        </p:spPr>
        <p:txBody>
          <a:bodyPr/>
          <a:lstStyle>
            <a:lvl1pPr defTabSz="327152">
              <a:defRPr b="1" sz="44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2ème critère de jugement principal : comportement</a:t>
            </a:r>
          </a:p>
        </p:txBody>
      </p:sp>
      <p:sp>
        <p:nvSpPr>
          <p:cNvPr id="211" name="Shape 211"/>
          <p:cNvSpPr/>
          <p:nvPr>
            <p:ph type="body" idx="1"/>
          </p:nvPr>
        </p:nvSpPr>
        <p:spPr>
          <a:xfrm>
            <a:off x="952499" y="1775129"/>
            <a:ext cx="11099799" cy="7559736"/>
          </a:xfrm>
          <a:prstGeom prst="rect">
            <a:avLst/>
          </a:prstGeom>
        </p:spPr>
        <p:txBody>
          <a:bodyPr/>
          <a:lstStyle/>
          <a:p>
            <a:pPr marL="297815" indent="-297815" defTabSz="391414">
              <a:spcBef>
                <a:spcPts val="2800"/>
              </a:spcBef>
              <a:defRPr sz="2412"/>
            </a:pPr>
            <a:r>
              <a:t>évolution du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score de risque</a:t>
            </a:r>
            <a:r>
              <a:t> entre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T0 et T2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297815" indent="-297815" defTabSz="391414">
              <a:spcBef>
                <a:spcPts val="2800"/>
              </a:spcBef>
              <a:defRPr sz="2412"/>
            </a:pPr>
            <a:r>
              <a:t>score de comportement à risque calculé à T0 et à T2, sur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4 points</a:t>
            </a:r>
            <a:r>
              <a:t> </a:t>
            </a:r>
          </a:p>
          <a:p>
            <a:pPr marL="297815" indent="-297815" defTabSz="391414">
              <a:spcBef>
                <a:spcPts val="2800"/>
              </a:spcBef>
              <a:defRPr sz="2412"/>
            </a:pPr>
            <a:r>
              <a:t>consommation (pour un rhume) :</a:t>
            </a:r>
          </a:p>
          <a:p>
            <a:pPr marL="425450" indent="-425450" defTabSz="391414">
              <a:spcBef>
                <a:spcPts val="2800"/>
              </a:spcBef>
              <a:buSzPct val="100000"/>
              <a:buFontTx/>
              <a:buAutoNum type="arabicPeriod" startAt="1"/>
              <a:defRPr sz="2412"/>
            </a:pPr>
            <a:r>
              <a:t>d’ibuprofène, </a:t>
            </a:r>
          </a:p>
          <a:p>
            <a:pPr marL="425450" indent="-425450" defTabSz="391414">
              <a:spcBef>
                <a:spcPts val="2800"/>
              </a:spcBef>
              <a:buSzPct val="100000"/>
              <a:buFontTx/>
              <a:buAutoNum type="arabicPeriod" startAt="1"/>
              <a:defRPr sz="2412"/>
            </a:pPr>
            <a:r>
              <a:t>d’aspirine, </a:t>
            </a:r>
          </a:p>
          <a:p>
            <a:pPr marL="425450" indent="-425450" defTabSz="391414">
              <a:spcBef>
                <a:spcPts val="2800"/>
              </a:spcBef>
              <a:buSzPct val="100000"/>
              <a:buFontTx/>
              <a:buAutoNum type="arabicPeriod" startAt="1"/>
              <a:defRPr sz="2412"/>
            </a:pPr>
            <a:r>
              <a:t>de vasoconstricteur décongestionnant, </a:t>
            </a:r>
          </a:p>
          <a:p>
            <a:pPr marL="425450" indent="-425450" defTabSz="391414">
              <a:spcBef>
                <a:spcPts val="2800"/>
              </a:spcBef>
              <a:buSzPct val="100000"/>
              <a:buFontTx/>
              <a:buAutoNum type="arabicPeriod" startAt="1"/>
              <a:defRPr sz="2412"/>
            </a:pPr>
            <a:r>
              <a:t>de médicaments « dont on ne connait pas la composition » </a:t>
            </a:r>
          </a:p>
          <a:p>
            <a:pPr marL="297815" indent="-297815" defTabSz="391414">
              <a:spcBef>
                <a:spcPts val="2800"/>
              </a:spcBef>
              <a:defRPr sz="2412"/>
            </a:pPr>
            <a:r>
              <a:t>NB : peu de rhumes dans l’intervalle (3 semaines), donc si besoin, analyse des réponses aux questions ouvertes à T2 : maintien de l’intention de « changer sa manière de faire », congruente avec intention à T1</a:t>
            </a:r>
          </a:p>
          <a:p>
            <a:pPr marL="297815" indent="-297815" defTabSz="391414">
              <a:spcBef>
                <a:spcPts val="2800"/>
              </a:spcBef>
              <a:defRPr sz="2412"/>
            </a:pPr>
            <a:r>
              <a:t>comparaison des scores entre T0 et T2 avec le test t de Student sur séries appariées.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title"/>
          </p:nvPr>
        </p:nvSpPr>
        <p:spPr>
          <a:xfrm>
            <a:off x="952499" y="60995"/>
            <a:ext cx="11099799" cy="1537723"/>
          </a:xfrm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Score de risque </a:t>
            </a:r>
          </a:p>
        </p:txBody>
      </p:sp>
      <p:sp>
        <p:nvSpPr>
          <p:cNvPr id="214" name="Shape 214"/>
          <p:cNvSpPr/>
          <p:nvPr>
            <p:ph type="body" sz="half" idx="1"/>
          </p:nvPr>
        </p:nvSpPr>
        <p:spPr>
          <a:xfrm>
            <a:off x="952500" y="6355786"/>
            <a:ext cx="11099800" cy="2904648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3200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Diminution du score de risque entre T0 et T2</a:t>
            </a:r>
            <a:r>
              <a:t>.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200"/>
            </a:pPr>
            <a:r>
              <a:t>MAIS…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200"/>
            </a:pPr>
            <a:r>
              <a:t>Ne peut être imputée à l’intervention éducative seule.</a:t>
            </a:r>
          </a:p>
          <a:p>
            <a:pPr marL="0" indent="0" algn="ctr">
              <a:spcBef>
                <a:spcPts val="0"/>
              </a:spcBef>
              <a:buSzTx/>
              <a:buFontTx/>
              <a:buNone/>
              <a:defRPr sz="3200"/>
            </a:pPr>
            <a:r>
              <a:t>NB : Population plutôt à « faible risque ».</a:t>
            </a:r>
          </a:p>
        </p:txBody>
      </p:sp>
      <p:graphicFrame>
        <p:nvGraphicFramePr>
          <p:cNvPr id="215" name="Table 215"/>
          <p:cNvGraphicFramePr/>
          <p:nvPr/>
        </p:nvGraphicFramePr>
        <p:xfrm>
          <a:off x="594029" y="2207602"/>
          <a:ext cx="11829442" cy="398284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2507079"/>
                <a:gridCol w="1254171"/>
                <a:gridCol w="2148383"/>
                <a:gridCol w="2148383"/>
                <a:gridCol w="2207745"/>
                <a:gridCol w="1550979"/>
              </a:tblGrid>
              <a:tr h="2381971">
                <a:tc>
                  <a:txBody>
                    <a:bodyPr/>
                    <a:lstStyle/>
                    <a:p>
                      <a:pPr algn="ctr" defTabSz="449580">
                        <a:lnSpc>
                          <a:spcPct val="115000"/>
                        </a:lnSpc>
                        <a:spcBef>
                          <a:spcPts val="1000"/>
                        </a:spcBef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de risque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Effectif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moyen</a:t>
                      </a:r>
                    </a:p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T0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moyen</a:t>
                      </a:r>
                    </a:p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 à T2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Différence moyenne </a:t>
                      </a:r>
                    </a:p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(écart-type)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p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594522">
                <a:tc>
                  <a:txBody>
                    <a:bodyPr/>
                    <a:lstStyle/>
                    <a:p>
                      <a:pPr algn="l" defTabSz="449580">
                        <a:defRPr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Score de risque (/4)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33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0,85 (0,76)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0,27 (0,52)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-0,58 (0,97)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49580">
                        <a:defRPr b="1" i="1" sz="2280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0,0018</a:t>
                      </a:r>
                    </a:p>
                  </a:txBody>
                  <a:tcPr marL="50800" marR="50800" marT="50800" marB="50800" anchor="ctr" anchorCtr="0" horzOverflow="overflow"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>
            <p:ph type="title"/>
          </p:nvPr>
        </p:nvSpPr>
        <p:spPr>
          <a:xfrm>
            <a:off x="952500" y="444500"/>
            <a:ext cx="5200650" cy="647304"/>
          </a:xfrm>
          <a:prstGeom prst="rect">
            <a:avLst/>
          </a:prstGeom>
        </p:spPr>
        <p:txBody>
          <a:bodyPr/>
          <a:lstStyle>
            <a:lvl1pPr defTabSz="268731">
              <a:defRPr sz="3680"/>
            </a:lvl1pPr>
          </a:lstStyle>
          <a:p>
            <a:pPr/>
            <a:r>
              <a:t>Codage </a:t>
            </a:r>
          </a:p>
        </p:txBody>
      </p:sp>
      <p:sp>
        <p:nvSpPr>
          <p:cNvPr id="218" name="Shape 218"/>
          <p:cNvSpPr/>
          <p:nvPr>
            <p:ph type="body" sz="half" idx="1"/>
          </p:nvPr>
        </p:nvSpPr>
        <p:spPr>
          <a:xfrm>
            <a:off x="952500" y="1104884"/>
            <a:ext cx="5334000" cy="7785116"/>
          </a:xfrm>
          <a:prstGeom prst="rect">
            <a:avLst/>
          </a:prstGeom>
        </p:spPr>
        <p:txBody>
          <a:bodyPr/>
          <a:lstStyle/>
          <a:p>
            <a:pPr marL="291465" indent="-291465" defTabSz="496570">
              <a:spcBef>
                <a:spcPts val="2700"/>
              </a:spcBef>
              <a:defRPr sz="2380"/>
            </a:pPr>
            <a:r>
              <a:t>Changement de comportement en adéquation avec les messages de l’atelier, notamment vers une réduction des risques : 2</a:t>
            </a:r>
          </a:p>
          <a:p>
            <a:pPr marL="291465" indent="-291465" defTabSz="496570">
              <a:spcBef>
                <a:spcPts val="2700"/>
              </a:spcBef>
              <a:defRPr sz="2380"/>
            </a:pPr>
            <a:r>
              <a:t>Pas de changement car comportement déjà en accord avec les messages de l’atelier : 1</a:t>
            </a:r>
          </a:p>
          <a:p>
            <a:pPr marL="291465" indent="-291465" defTabSz="496570">
              <a:spcBef>
                <a:spcPts val="2700"/>
              </a:spcBef>
              <a:defRPr sz="2380"/>
            </a:pPr>
            <a:r>
              <a:t>Pas de changement car l’occasion ne s’est pas présentée (pas de rhume), mais intention de le faire : 0</a:t>
            </a:r>
          </a:p>
          <a:p>
            <a:pPr marL="291465" indent="-291465" defTabSz="496570">
              <a:spcBef>
                <a:spcPts val="2700"/>
              </a:spcBef>
              <a:defRPr sz="2380"/>
            </a:pPr>
            <a:r>
              <a:t>Pas de changement et pas d’intention de changer, avec des comportements à risques et/ou en désaccord avec les messages de l’atelier : 3</a:t>
            </a:r>
          </a:p>
          <a:p>
            <a:pPr marL="291465" indent="-291465" defTabSz="496570">
              <a:spcBef>
                <a:spcPts val="2700"/>
              </a:spcBef>
              <a:defRPr sz="2380"/>
            </a:pPr>
            <a:r>
              <a:t>Pas de changement et « ne sait pas » si a l’intention de changer : 4.</a:t>
            </a:r>
          </a:p>
        </p:txBody>
      </p:sp>
      <p:graphicFrame>
        <p:nvGraphicFramePr>
          <p:cNvPr id="219" name="Table 219"/>
          <p:cNvGraphicFramePr/>
          <p:nvPr/>
        </p:nvGraphicFramePr>
        <p:xfrm>
          <a:off x="6775450" y="336153"/>
          <a:ext cx="4729609" cy="908764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1970730"/>
                <a:gridCol w="1846248"/>
                <a:gridCol w="2033156"/>
              </a:tblGrid>
              <a:tr h="324331">
                <a:tc>
                  <a:txBody>
                    <a:bodyPr/>
                    <a:lstStyle/>
                    <a:p>
                      <a:pPr algn="l" defTabSz="914400">
                        <a:lnSpc>
                          <a:spcPct val="115000"/>
                        </a:lnSpc>
                        <a:spcBef>
                          <a:spcPts val="1000"/>
                        </a:spcBef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Variables 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Modalités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Effectif (%)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Changement 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 (15,2)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8 (24,2)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16 (48,5)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 (12,1)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Composition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 (20,0)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 (10,0)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21 (70,0)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Question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 (37,5)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 (37,5)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 (6,3)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 (18,7)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VC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19 (61,3)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7 (22,6)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 (12,9)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(3,2)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Ibuprofène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 (48,4)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 (32,3)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 (16,1)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(3,2)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Aspirine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12 (37,5)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14 (43,8)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 (15,6)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 (3,1)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l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Ménage</a:t>
                      </a: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5 (15,6)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635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 (31,2)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11 (34,4)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12700">
                      <a:solidFill>
                        <a:srgbClr val="CBCBCB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324331">
                <a:tc>
                  <a:txBody>
                    <a:bodyPr/>
                    <a:lstStyle/>
                    <a:p>
                      <a:pPr algn="ctr" defTabSz="914400">
                        <a:defRPr sz="3744">
                          <a:solidFill>
                            <a:srgbClr val="000000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a:txBody>
                  <a:tcPr marL="50800" marR="50800" marT="50800" marB="50800" anchor="t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444500" algn="l"/>
                          <a:tab pos="889000" algn="l"/>
                          <a:tab pos="13462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583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6 (18,8)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CBCBCB"/>
                      </a:solidFill>
                      <a:miter lim="400000"/>
                    </a:lnL>
                    <a:lnR w="12700">
                      <a:solidFill>
                        <a:srgbClr val="CBCBCB"/>
                      </a:solidFill>
                      <a:miter lim="400000"/>
                    </a:lnR>
                    <a:lnT w="12700">
                      <a:solidFill>
                        <a:srgbClr val="CBCBCB"/>
                      </a:solidFill>
                      <a:miter lim="400000"/>
                    </a:lnT>
                    <a:lnB w="6350">
                      <a:solidFill>
                        <a:srgbClr val="000000"/>
                      </a:solidFill>
                      <a:miter lim="400000"/>
                    </a:lnB>
                    <a:solidFill>
                      <a:srgbClr val="E3E5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title"/>
          </p:nvPr>
        </p:nvSpPr>
        <p:spPr>
          <a:xfrm>
            <a:off x="829778" y="14974"/>
            <a:ext cx="11099801" cy="1721806"/>
          </a:xfrm>
          <a:prstGeom prst="rect">
            <a:avLst/>
          </a:prstGeom>
        </p:spPr>
        <p:txBody>
          <a:bodyPr/>
          <a:lstStyle>
            <a:lvl1pPr defTabSz="449833">
              <a:defRPr b="1" sz="616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 Satisfaction des participants </a:t>
            </a:r>
          </a:p>
        </p:txBody>
      </p:sp>
      <p:sp>
        <p:nvSpPr>
          <p:cNvPr id="222" name="Shape 222"/>
          <p:cNvSpPr/>
          <p:nvPr>
            <p:ph type="body" idx="1"/>
          </p:nvPr>
        </p:nvSpPr>
        <p:spPr>
          <a:xfrm>
            <a:off x="952499" y="1621728"/>
            <a:ext cx="11099799" cy="7628767"/>
          </a:xfrm>
          <a:prstGeom prst="rect">
            <a:avLst/>
          </a:prstGeom>
        </p:spPr>
        <p:txBody>
          <a:bodyPr/>
          <a:lstStyle/>
          <a:p>
            <a:pPr marL="431165" indent="-431165" defTabSz="566674">
              <a:spcBef>
                <a:spcPts val="4000"/>
              </a:spcBef>
              <a:defRPr sz="3492"/>
            </a:pPr>
            <a:r>
              <a:t>« Souhaiteriez-vous assister à d'autres ateliers d'éducation à la santé sur le même modèle mais abordant d'autres thèmes ? » à T1 et à T2.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à T1 : 22 sur 33« oui » et 9 « oui, peut-être » donc au total 31 sur 33 (soit 94 %) prêts à refaire un atelier. </a:t>
            </a: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à T2 (à 3 semaines) </a:t>
            </a:r>
            <a:r>
              <a:t>: 20 sur 33 « oui » (soit 60,6 %) et 11 « oui, peut-être » (soit 33,3 %), donc au total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toujours 31 sur 33 (soit 94 %) prêts à refaire un atelier.</a:t>
            </a:r>
            <a:endParaRPr b="1">
              <a:latin typeface="Helvetica"/>
              <a:ea typeface="Helvetica"/>
              <a:cs typeface="Helvetica"/>
              <a:sym typeface="Helvetica"/>
            </a:endParaRPr>
          </a:p>
          <a:p>
            <a:pPr marL="431165" indent="-431165" defTabSz="566674">
              <a:spcBef>
                <a:spcPts val="4000"/>
              </a:spcBef>
              <a:defRPr sz="3492"/>
            </a:pPr>
            <a:r>
              <a:t>question ouverte sur les thèmes à développer : co-conception de futurs ateliers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Ça marche...et alors ?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Utilité de l'évaluation pour guider l'amélioration de la qualité du programme éducatif</a:t>
            </a:r>
          </a:p>
          <a:p>
            <a:pPr/>
            <a:r>
              <a:t>Par question : "pourcentage d'objectif atteint" : progression obtenue, par rapport à la progression maximale qu'on pouvait obtenir </a:t>
            </a:r>
          </a:p>
          <a:p>
            <a:pPr/>
            <a:r>
              <a:t>Capacité de l'atelier à faire progresser les participants : on juge la performance de l'atelier, pas la performance des participants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62204">
              <a:defRPr b="1" sz="4960">
                <a:latin typeface="Helvetica"/>
                <a:ea typeface="Helvetica"/>
                <a:cs typeface="Helvetica"/>
                <a:sym typeface="Helvetica"/>
              </a:defRPr>
            </a:pPr>
            <a:r>
              <a:t>Discussion</a:t>
            </a:r>
          </a:p>
          <a:p>
            <a:pPr defTabSz="362204">
              <a:defRPr b="1" sz="4960">
                <a:latin typeface="Helvetica"/>
                <a:ea typeface="Helvetica"/>
                <a:cs typeface="Helvetica"/>
                <a:sym typeface="Helvetica"/>
              </a:defRPr>
            </a:pPr>
            <a:r>
              <a:t>Pistes d'amélioration de l'évaluation </a:t>
            </a:r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xfrm>
            <a:off x="952500" y="2603500"/>
            <a:ext cx="11099800" cy="6562624"/>
          </a:xfrm>
          <a:prstGeom prst="rect">
            <a:avLst/>
          </a:prstGeom>
        </p:spPr>
        <p:txBody>
          <a:bodyPr/>
          <a:lstStyle/>
          <a:p>
            <a:pPr marL="351155" indent="-351155" defTabSz="461518">
              <a:spcBef>
                <a:spcPts val="3300"/>
              </a:spcBef>
              <a:defRPr sz="2844"/>
            </a:pPr>
            <a:r>
              <a:t>Difficulté de construire des indicateurs pertinents en EPS et en ETP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t>Multiplicité des déterminants du changement de comportement (// multiplicité des déterminants de la santé !): essai de plus grande envergure, contrôlé, randomisé, avec un groupe témoin ?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t>Suivi prospectif plus long : 3 semaines, saison hivernale</a:t>
            </a:r>
          </a:p>
          <a:p>
            <a:pPr marL="351155" indent="-351155" defTabSz="461518">
              <a:spcBef>
                <a:spcPts val="3300"/>
              </a:spcBef>
              <a:defRPr sz="2844"/>
            </a:pPr>
            <a:r>
              <a:t>Biais de sélection (volontariat) : moindre automédication que population générale, possible recours plus important aux médecines « alternatives », score de risque faible (0,85 sur 4), presque 1/4 avait « déjà » ces pratiques (ou l’affirmait)   -&gt; étude dans une population aux pratiques « plus à risques » ?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title"/>
          </p:nvPr>
        </p:nvSpPr>
        <p:spPr>
          <a:xfrm>
            <a:off x="753077" y="429159"/>
            <a:ext cx="11099800" cy="1614425"/>
          </a:xfrm>
          <a:prstGeom prst="rect">
            <a:avLst/>
          </a:prstGeom>
        </p:spPr>
        <p:txBody>
          <a:bodyPr/>
          <a:lstStyle>
            <a:lvl1pPr defTabSz="414781">
              <a:defRPr b="1" sz="56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Pistes d'amélioration de l'atelier </a:t>
            </a:r>
          </a:p>
        </p:txBody>
      </p:sp>
      <p:sp>
        <p:nvSpPr>
          <p:cNvPr id="231" name="Shape 231"/>
          <p:cNvSpPr/>
          <p:nvPr>
            <p:ph type="body" idx="1"/>
          </p:nvPr>
        </p:nvSpPr>
        <p:spPr>
          <a:xfrm>
            <a:off x="952499" y="1905521"/>
            <a:ext cx="11099797" cy="7590417"/>
          </a:xfrm>
          <a:prstGeom prst="rect">
            <a:avLst/>
          </a:prstGeom>
        </p:spPr>
        <p:txBody>
          <a:bodyPr/>
          <a:lstStyle/>
          <a:p>
            <a:pPr marL="400050" indent="-400050" defTabSz="525779">
              <a:spcBef>
                <a:spcPts val="3700"/>
              </a:spcBef>
              <a:defRPr sz="3239"/>
            </a:pPr>
            <a:r>
              <a:t>Séquence dédiée à la différence paracétamol/AINS, avec effets indésirables et risques respectifs 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Revoir l'explication de la différence virus/bactéries pour la rendre opérationnelle 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Respect du cadre : horaires 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Document récapitulatif d'accessibilité universelle (niveau de littératie), voire co-construction d’une fiche de synthèse avec les participants en cours d’atelier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Adapter à différents publics</a:t>
            </a:r>
          </a:p>
          <a:p>
            <a:pPr marL="400050" indent="-400050" defTabSz="525779">
              <a:spcBef>
                <a:spcPts val="3700"/>
              </a:spcBef>
              <a:defRPr sz="3239"/>
            </a:pPr>
            <a:r>
              <a:t>Co-conception des futurs ateliers (empowerment)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952499" y="444500"/>
            <a:ext cx="11099799" cy="1330630"/>
          </a:xfrm>
          <a:prstGeom prst="rect">
            <a:avLst/>
          </a:prstGeom>
        </p:spPr>
        <p:txBody>
          <a:bodyPr/>
          <a:lstStyle>
            <a:lvl1pPr defTabSz="297941">
              <a:defRPr b="1" sz="408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Changement : "ménage" dans la pharmacie familiale </a:t>
            </a:r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xfrm>
            <a:off x="952499" y="1813480"/>
            <a:ext cx="11099797" cy="7682459"/>
          </a:xfrm>
          <a:prstGeom prst="rect">
            <a:avLst/>
          </a:prstGeom>
        </p:spPr>
        <p:txBody>
          <a:bodyPr/>
          <a:lstStyle/>
          <a:p>
            <a:pPr marL="426719" indent="-426719" defTabSz="560831">
              <a:spcBef>
                <a:spcPts val="4000"/>
              </a:spcBef>
              <a:defRPr sz="3455"/>
            </a:pPr>
            <a:r>
              <a:t>A T1, 63,6 % : intention de faire le ménage, </a:t>
            </a:r>
          </a:p>
          <a:p>
            <a:pPr marL="426719" indent="-426719" defTabSz="560831">
              <a:spcBef>
                <a:spcPts val="4000"/>
              </a:spcBef>
              <a:defRPr sz="3455"/>
            </a:pPr>
            <a:r>
              <a:t>A T2, la moitié environ passe vraiment à l'acte (34,4 %), et 15,6 % explique avoir l'intention de le faire (attente du document récapitulatif notamment). Donc 50 % (34,4 + 15,6) sont dans une démarche de changement (cf Proschaska)</a:t>
            </a:r>
          </a:p>
          <a:p>
            <a:pPr marL="426719" indent="-426719" defTabSz="560831">
              <a:spcBef>
                <a:spcPts val="4000"/>
              </a:spcBef>
              <a:defRPr sz="3455"/>
            </a:pPr>
            <a:r>
              <a:t>31,2 % a (ou dit avoir) déjà des pratiques sécuritaires (pas de médicament dangereux dans leur armoire à pharmacie).</a:t>
            </a:r>
          </a:p>
          <a:p>
            <a:pPr marL="426719" indent="-426719" defTabSz="560831">
              <a:spcBef>
                <a:spcPts val="4000"/>
              </a:spcBef>
              <a:defRPr sz="3455"/>
            </a:pPr>
            <a:r>
              <a:t>18,8 % n'ont pas fait ce ménage et ne donnent aucun détail, n'expriment aucune intention de le faire.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title"/>
          </p:nvPr>
        </p:nvSpPr>
        <p:spPr>
          <a:xfrm>
            <a:off x="952499" y="260417"/>
            <a:ext cx="11099797" cy="1108198"/>
          </a:xfrm>
          <a:prstGeom prst="rect">
            <a:avLst/>
          </a:prstGeom>
        </p:spPr>
        <p:txBody>
          <a:bodyPr/>
          <a:lstStyle>
            <a:lvl1pPr defTabSz="484886">
              <a:defRPr b="1" sz="664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Changement : l'autonomie </a:t>
            </a:r>
          </a:p>
        </p:txBody>
      </p:sp>
      <p:sp>
        <p:nvSpPr>
          <p:cNvPr id="237" name="Shape 237"/>
          <p:cNvSpPr/>
          <p:nvPr>
            <p:ph type="body" idx="1"/>
          </p:nvPr>
        </p:nvSpPr>
        <p:spPr>
          <a:xfrm>
            <a:off x="952499" y="1529686"/>
            <a:ext cx="11099797" cy="7989263"/>
          </a:xfrm>
          <a:prstGeom prst="rect">
            <a:avLst/>
          </a:prstGeom>
        </p:spPr>
        <p:txBody>
          <a:bodyPr/>
          <a:lstStyle/>
          <a:p>
            <a:pPr/>
            <a:r>
              <a:t>A T2 « Diriez-vous que cet atelier vous a fait gagner en autonomie ? » </a:t>
            </a:r>
          </a:p>
          <a:p>
            <a:pPr/>
            <a:r>
              <a:t>sur 33, 16 « oui » (soit 48,5 %), 12 « oui, peut-être » (soit 36,4 %), aucun « je ne sais pas », 5 "non" (soit 15,2 %). </a:t>
            </a:r>
          </a:p>
          <a:p>
            <a:pPr/>
            <a:r>
              <a:t>Donc « oui » + « oui, peut-être » = 28 participants sur 33 (soit 84,8 %), qui estiment que l'atelier a favorisé leur autonomisation.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xfrm>
            <a:off x="952500" y="215900"/>
            <a:ext cx="11099800" cy="591394"/>
          </a:xfrm>
          <a:prstGeom prst="rect">
            <a:avLst/>
          </a:prstGeom>
        </p:spPr>
        <p:txBody>
          <a:bodyPr/>
          <a:lstStyle>
            <a:lvl1pPr defTabSz="233679">
              <a:defRPr sz="3200"/>
            </a:lvl1pPr>
          </a:lstStyle>
          <a:p>
            <a:pPr/>
            <a:r>
              <a:t>Correspondance questions </a:t>
            </a:r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xfrm>
            <a:off x="952500" y="717996"/>
            <a:ext cx="11099800" cy="9176297"/>
          </a:xfrm>
          <a:prstGeom prst="rect">
            <a:avLst/>
          </a:prstGeom>
        </p:spPr>
        <p:txBody>
          <a:bodyPr/>
          <a:lstStyle/>
          <a:p>
            <a:pPr marL="0" indent="0" algn="just" defTabSz="182880">
              <a:spcBef>
                <a:spcPts val="400"/>
              </a:spcBef>
              <a:buSzTx/>
              <a:buFontTx/>
              <a:buNone/>
              <a:defRPr b="1" sz="1600">
                <a:uFill>
                  <a:solidFill>
                    <a:srgbClr val="00000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Questionnaire préalable (T0)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1-Le rhume guérit la plupart du temps spontanément en une semaine environ.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2-Les rhumes sont le plus souvent dus à des virus. 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3-Si on prend des antibiotiques, le rhume dure moins longtemps.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4-Le rhume peut durer plus longtemps chez les fumeurs.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5-Le paracétamol aide à guérir plus vite du rhume.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6-Lors d'un rhume, on prend plus de risques si on prend de l'aspirine que du paracétamol.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7-L'aspirine et l'ibuprofène (exemple : Advil°) appartiennent tous les deux à la famille des anti-inflammatoires, et exposent aux mêmes effets indésirables.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8-On peut prendre des risques en utilisant des médicaments qui débouchent le nez.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9-Le paracétamol expose à plus d’effets indésirables que l'ibuprofène (exemple : Advil°).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10-Le paracétamol est un médicament anti-douleur et anti-fièvre.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11-Le paracétamol est toxique au-delà d'une certaine dose.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12-La dénomination commune internationale (ou "DCI") désigne le vrai nom du médicament : exemple : le " paracétamol " est le vrai nom de la substance qui peut, selon les marques, s'appeler par exemple " Doliprane° ".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13-L’Efferalgan°, le Dafalgan° et le Doliprane° contiennent la même substance active qui est le paracétamol.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14-Prendre de l’aspirine et de l’ibuprofène en même temps n’est pas risqué.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15-Quand on est enceinte, il faut éviter de prendre de l’aspirine, de l’ibuprofène ou d’autres anti-inflammatoires.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16-Aspirine, ibuprofène et paracétamol appartiennent à la même classe de médicaments.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17-Il faut prendre des antibiotiques le moins possible pour éviter que les bactéries deviennent résistantes.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title"/>
          </p:nvPr>
        </p:nvSpPr>
        <p:spPr>
          <a:xfrm>
            <a:off x="55860" y="-289061"/>
            <a:ext cx="12893080" cy="7822096"/>
          </a:xfrm>
          <a:prstGeom prst="rect">
            <a:avLst/>
          </a:prstGeom>
        </p:spPr>
        <p:txBody>
          <a:bodyPr/>
          <a:lstStyle/>
          <a:p>
            <a:pPr marL="561373" indent="-561373" algn="l" defTabSz="373887">
              <a:lnSpc>
                <a:spcPct val="100000"/>
              </a:lnSpc>
              <a:spcBef>
                <a:spcPts val="1100"/>
              </a:spcBef>
              <a:buSzPct val="75000"/>
              <a:buFont typeface="Zapf Dingbats"/>
              <a:buChar char="➤"/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Atelier « le rhume guérit seul »</a:t>
            </a:r>
            <a:r>
              <a:t>, testé dans le cadre d’une thèse de médecine générale : 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« Education pour la santé et automédication : impact d’un atelier d’éducation pour la santé en population générale sur l’amélioration des connaissances et le changement de comportement en matière de gestion du rhume et d’automédication »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Etude prospective (épidémiologie d’intervention avant/après), mono-centrique, sans groupe contrôle 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Participants recrutés par mails (divers réseaux locaux), population générale (mineurs exclus)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561373" indent="-561373" algn="l" defTabSz="373887">
              <a:lnSpc>
                <a:spcPct val="100000"/>
              </a:lnSpc>
              <a:spcBef>
                <a:spcPts val="1100"/>
              </a:spcBef>
              <a:buSzPct val="75000"/>
              <a:buFont typeface="Zapf Dingbats"/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Méthodes de l’atelier : </a:t>
            </a:r>
            <a:r>
              <a:t>éducation populaire, éducation thérapeutique, dynamique des groupes, communication engageante, consommation responsable 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marL="561373" indent="-561373" algn="l" defTabSz="373887">
              <a:lnSpc>
                <a:spcPct val="100000"/>
              </a:lnSpc>
              <a:spcBef>
                <a:spcPts val="1100"/>
              </a:spcBef>
              <a:buSzPct val="75000"/>
              <a:buFont typeface="Zapf Dingbats"/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Objectifs de l’atelier : </a:t>
            </a:r>
            <a:endParaRPr>
              <a:latin typeface="Iowan Old Style Bold"/>
              <a:ea typeface="Iowan Old Style Bold"/>
              <a:cs typeface="Iowan Old Style Bold"/>
              <a:sym typeface="Iowan Old Style Bold"/>
            </a:endParaRP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Autonomisation</a:t>
            </a:r>
            <a:r>
              <a:t> des participants dans la gestion du rhume / de leur santé, vers une automédication sécuritaire et raisonnée </a:t>
            </a:r>
          </a:p>
          <a:p>
            <a:pPr algn="l" defTabSz="373887">
              <a:lnSpc>
                <a:spcPct val="100000"/>
              </a:lnSpc>
              <a:spcBef>
                <a:spcPts val="1100"/>
              </a:spcBef>
              <a:defRPr cap="none" sz="2048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Empowerment </a:t>
            </a:r>
            <a:r>
              <a:t>(empouvoirement) des participants : porter le débat sur l’information en santé (vs publicité), et sur une « 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déconsommation en santé</a:t>
            </a:r>
            <a:r>
              <a:t> », démarche de consommation responsable et de développement durable</a:t>
            </a:r>
          </a:p>
        </p:txBody>
      </p:sp>
      <p:pic>
        <p:nvPicPr>
          <p:cNvPr id="164" name="IMG_3407.JPG"/>
          <p:cNvPicPr>
            <a:picLocks noChangeAspect="1"/>
          </p:cNvPicPr>
          <p:nvPr/>
        </p:nvPicPr>
        <p:blipFill>
          <a:blip r:embed="rId2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xfrm>
            <a:off x="952500" y="215900"/>
            <a:ext cx="11099800" cy="591394"/>
          </a:xfrm>
          <a:prstGeom prst="rect">
            <a:avLst/>
          </a:prstGeom>
        </p:spPr>
        <p:txBody>
          <a:bodyPr/>
          <a:lstStyle>
            <a:lvl1pPr defTabSz="233679">
              <a:defRPr sz="3200"/>
            </a:lvl1pPr>
          </a:lstStyle>
          <a:p>
            <a:pPr/>
            <a:r>
              <a:t>Correspondance questions 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xfrm>
            <a:off x="952500" y="717996"/>
            <a:ext cx="11099800" cy="9176297"/>
          </a:xfrm>
          <a:prstGeom prst="rect">
            <a:avLst/>
          </a:prstGeom>
        </p:spPr>
        <p:txBody>
          <a:bodyPr/>
          <a:lstStyle/>
          <a:p>
            <a:pPr marL="0" indent="0" algn="just" defTabSz="182880">
              <a:spcBef>
                <a:spcPts val="400"/>
              </a:spcBef>
              <a:buSzTx/>
              <a:buFontTx/>
              <a:buNone/>
              <a:defRPr b="1" sz="1600">
                <a:uFill>
                  <a:solidFill>
                    <a:srgbClr val="00000A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t>Questionnaires en post-atelier (mêmes questionnaires en immédiat (T1) et à distance de 3 semaines (T2))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1-Le rhume guérit la plupart du temps spontanément en une semaine environ.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2-Le rhume est causé la plupart du temps par des bactéries. 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3-Les antibiotiques raccourcissent la durée du rhume.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4-La fumée du tabac prolonge les rhumes. 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5-Le paracétamol aide à guérir plus vite du rhume.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6-Le paracétamol expose à plus d’effets indésirables que l'aspirine.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7-L'aspirine et l'ibuprofène (exemple : Advil°) appartiennent à la  même famille de médicaments, celle des anti-inflammatoires, et exposent aux mêmes effets indésirables.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8-Il vaut mieux éviter de prendre des produits vasoconstricteurs décongestionnants.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9-L'ibuprofène (exemple Advil°) expose à plus d’effets indésirables que le paracétamol.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10-Le paracétamol est un médicament anti-douleur et anti-fièvre.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11-Il est dangereux de prendre plus de 4 grammes de paracétamol par 24 h.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12-La dénomination commune internationale (ou "DCI") désigne le nom de la substance  médicamenteuse active dont on attend un effet thérapeutique ; c’est le « vrai nom du médicament ».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13-Le Doliprane°, le Dafalgan°, l’Efferalgan°, tout ça c’est la même chose, ce n’est que la présentation et le nom qui changent.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14-Prendre de l’aspirine et de l’ibuprofène en même temps n’est pas risqué.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15-Quand on est enceinte, il faut éviter de prendre des anti-inflammatoires comme l’ibuprofène, ou des médicaments apparentés comme l’aspirine.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16-Aspirine, ibuprofène et paracétamol appartiennent à la même classe de médicaments.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17-Il faut prendre des antibiotiques le moins possible pour éviter que les bactéries deviennent résistantes.</a:t>
            </a: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L="0" indent="0" defTabSz="182880">
              <a:spcBef>
                <a:spcPts val="0"/>
              </a:spcBef>
              <a:buSzTx/>
              <a:buFontTx/>
              <a:buNone/>
              <a:tabLst>
                <a:tab pos="139700" algn="l"/>
                <a:tab pos="279400" algn="l"/>
                <a:tab pos="419100" algn="l"/>
                <a:tab pos="558800" algn="l"/>
                <a:tab pos="711200" algn="l"/>
                <a:tab pos="850900" algn="l"/>
                <a:tab pos="990600" algn="l"/>
                <a:tab pos="1130300" algn="l"/>
                <a:tab pos="1270000" algn="l"/>
                <a:tab pos="1422400" algn="l"/>
                <a:tab pos="1562100" algn="l"/>
                <a:tab pos="1701800" algn="l"/>
              </a:tabLst>
              <a:defRPr sz="1600">
                <a:uFill>
                  <a:solidFill>
                    <a:srgbClr val="00000A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4300" y="1377290"/>
            <a:ext cx="13004800" cy="2744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48178" y="4245442"/>
            <a:ext cx="8908444" cy="5093006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Shape 247"/>
          <p:cNvSpPr/>
          <p:nvPr>
            <p:ph type="title" idx="4294967295"/>
          </p:nvPr>
        </p:nvSpPr>
        <p:spPr>
          <a:xfrm>
            <a:off x="838200" y="-50800"/>
            <a:ext cx="11099800" cy="1214913"/>
          </a:xfrm>
          <a:prstGeom prst="rect">
            <a:avLst/>
          </a:prstGeom>
        </p:spPr>
        <p:txBody>
          <a:bodyPr anchor="ctr"/>
          <a:lstStyle>
            <a:lvl1pPr algn="ctr" defTabSz="268731">
              <a:spcBef>
                <a:spcPts val="0"/>
              </a:spcBef>
              <a:defRPr b="1" cap="none" sz="368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De la prévention chronologique à la prévention relationnelle : la prévention quaternaire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33469" y="610315"/>
            <a:ext cx="8243716" cy="85329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/>
          <p:nvPr>
            <p:ph type="title"/>
          </p:nvPr>
        </p:nvSpPr>
        <p:spPr>
          <a:xfrm>
            <a:off x="102244" y="-463543"/>
            <a:ext cx="12800312" cy="7902122"/>
          </a:xfrm>
          <a:prstGeom prst="rect">
            <a:avLst/>
          </a:prstGeom>
        </p:spPr>
        <p:txBody>
          <a:bodyPr/>
          <a:lstStyle/>
          <a:p>
            <a:pPr marL="888110" indent="-888110" algn="l" defTabSz="473201">
              <a:lnSpc>
                <a:spcPct val="100000"/>
              </a:lnSpc>
              <a:spcBef>
                <a:spcPts val="1400"/>
              </a:spcBef>
              <a:buSzPct val="75000"/>
              <a:buFont typeface="Zapf Dingbats"/>
              <a:buChar char="➤"/>
              <a:defRPr cap="none" sz="2592">
                <a:solidFill>
                  <a:srgbClr val="000000"/>
                </a:solidFill>
                <a:latin typeface="Iowan Old Style Bold"/>
                <a:ea typeface="Iowan Old Style Bold"/>
                <a:cs typeface="Iowan Old Style Bold"/>
                <a:sym typeface="Iowan Old Style Bold"/>
              </a:defRPr>
            </a:pPr>
            <a:r>
              <a:rPr sz="3240"/>
              <a:t>Résultats :</a:t>
            </a:r>
            <a:r>
              <a:t> 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- 3 ateliers dispensés (33 participants), début 2016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- 3 questionnaires : un avant l’atelier (T0), un après (T1), un à 3 semaines (T2)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amélioration significative (p=0,0008) des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 connaissances</a:t>
            </a:r>
            <a:r>
              <a:t> de 17,7 % à 3 semaines de l’atelier (T2)    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diminution significative (p=0,0018) du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score de risque</a:t>
            </a:r>
            <a:r>
              <a:t> (comportements à risque) à T2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satisfaction</a:t>
            </a:r>
            <a:r>
              <a:t> : à T2, 94 % des participants (n=31) souhaitaient renouveler l’expérience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thèmes des « 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messages-clés » </a:t>
            </a:r>
            <a:r>
              <a:t>retenus par les participants à T2, par ordre de fréquence : l’évolution naturelle du rhume, l’importance du « décryptage » des boîtes de médicaments, et les dangers de la consommation médicamenteuse en général</a:t>
            </a:r>
            <a:r>
              <a:rPr>
                <a:latin typeface="Helvetica"/>
                <a:ea typeface="Helvetica"/>
                <a:cs typeface="Helvetica"/>
                <a:sym typeface="Helvetica"/>
              </a:rPr>
              <a:t>.</a:t>
            </a:r>
            <a:r>
              <a:t> </a:t>
            </a:r>
          </a:p>
          <a:p>
            <a:pPr algn="l" defTabSz="473201">
              <a:lnSpc>
                <a:spcPct val="100000"/>
              </a:lnSpc>
              <a:spcBef>
                <a:spcPts val="1400"/>
              </a:spcBef>
              <a:defRPr cap="none" sz="2592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l’évaluation sert de pilotage à l’amélioration de la qualité de l’intervention </a:t>
            </a:r>
          </a:p>
        </p:txBody>
      </p:sp>
      <p:pic>
        <p:nvPicPr>
          <p:cNvPr id="167" name="IMG_3407.JPG"/>
          <p:cNvPicPr>
            <a:picLocks noChangeAspect="1"/>
          </p:cNvPicPr>
          <p:nvPr/>
        </p:nvPicPr>
        <p:blipFill>
          <a:blip r:embed="rId2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type="title"/>
          </p:nvPr>
        </p:nvSpPr>
        <p:spPr>
          <a:xfrm>
            <a:off x="79126" y="-109622"/>
            <a:ext cx="12846547" cy="7637051"/>
          </a:xfrm>
          <a:prstGeom prst="rect">
            <a:avLst/>
          </a:prstGeom>
        </p:spPr>
        <p:txBody>
          <a:bodyPr/>
          <a:lstStyle/>
          <a:p>
            <a:pPr marL="859603" indent="-859603" algn="l" defTabSz="572516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buChar char="➤"/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Séance de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 « décryptage » </a:t>
            </a:r>
            <a:r>
              <a:t>de boîtes de médicaments (102 boîtes):                                                                amélioration du niveau de </a:t>
            </a:r>
            <a:r>
              <a:rPr>
                <a:latin typeface="Iowan Old Style Bold"/>
                <a:ea typeface="Iowan Old Style Bold"/>
                <a:cs typeface="Iowan Old Style Bold"/>
                <a:sym typeface="Iowan Old Style Bold"/>
              </a:rPr>
              <a:t>« littératie »</a:t>
            </a:r>
            <a:r>
              <a:t> des participants       </a:t>
            </a:r>
          </a:p>
          <a:p>
            <a:pPr algn="l" defTabSz="572516">
              <a:lnSpc>
                <a:spcPct val="100000"/>
              </a:lnSpc>
              <a:spcBef>
                <a:spcPts val="1700"/>
              </a:spcBef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  <a:p>
            <a:pPr algn="l" defTabSz="572516">
              <a:lnSpc>
                <a:spcPct val="100000"/>
              </a:lnSpc>
              <a:spcBef>
                <a:spcPts val="1700"/>
              </a:spcBef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apprentissage de la DCI</a:t>
            </a:r>
          </a:p>
          <a:p>
            <a:pPr algn="l" defTabSz="572516">
              <a:lnSpc>
                <a:spcPct val="100000"/>
              </a:lnSpc>
              <a:spcBef>
                <a:spcPts val="1700"/>
              </a:spcBef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gammes « ombrelles »</a:t>
            </a:r>
          </a:p>
          <a:p>
            <a:pPr algn="l" defTabSz="572516">
              <a:lnSpc>
                <a:spcPct val="100000"/>
              </a:lnSpc>
              <a:spcBef>
                <a:spcPts val="1700"/>
              </a:spcBef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utilisation sécuritaire du paracétamol, différence avec les AINS…</a:t>
            </a:r>
          </a:p>
          <a:p>
            <a:pPr algn="l" defTabSz="572516">
              <a:lnSpc>
                <a:spcPct val="100000"/>
              </a:lnSpc>
              <a:spcBef>
                <a:spcPts val="1700"/>
              </a:spcBef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  <a:r>
              <a:t>- différencier information véritable de stratégies publicitaires/marketing…et porter le débat sur ces questions : « empowerment »</a:t>
            </a:r>
          </a:p>
          <a:p>
            <a:pPr marL="859603" indent="-859603" algn="l" defTabSz="572516">
              <a:lnSpc>
                <a:spcPct val="100000"/>
              </a:lnSpc>
              <a:spcBef>
                <a:spcPts val="1700"/>
              </a:spcBef>
              <a:buSzPct val="75000"/>
              <a:buFont typeface="Zapf Dingbats"/>
              <a:defRPr cap="none" sz="3136">
                <a:solidFill>
                  <a:srgbClr val="000000"/>
                </a:solidFill>
                <a:latin typeface="Iowan Old Style Roman"/>
                <a:ea typeface="Iowan Old Style Roman"/>
                <a:cs typeface="Iowan Old Style Roman"/>
                <a:sym typeface="Iowan Old Style Roman"/>
              </a:defRPr>
            </a:pPr>
          </a:p>
        </p:txBody>
      </p:sp>
      <p:pic>
        <p:nvPicPr>
          <p:cNvPr id="170" name="IMG_3407.JPG"/>
          <p:cNvPicPr>
            <a:picLocks noChangeAspect="1"/>
          </p:cNvPicPr>
          <p:nvPr/>
        </p:nvPicPr>
        <p:blipFill>
          <a:blip r:embed="rId2">
            <a:extLst/>
          </a:blip>
          <a:srcRect l="2103" t="15268" r="2103" b="63032"/>
          <a:stretch>
            <a:fillRect/>
          </a:stretch>
        </p:blipFill>
        <p:spPr>
          <a:xfrm>
            <a:off x="0" y="7539235"/>
            <a:ext cx="13004800" cy="2209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84AFC1D3-7DC8-406F-8E59-B502A533B36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725138AC-26C6-4BE7-9F6C-339B22B90FC8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02E6983D-0D43-44C9-AE68-C4FB40912B68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C16CA69E-1ABE-40B4-B8AC-A1A4285D1D58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05" t="0" r="205" b="0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0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 Italic"/>
            <a:ea typeface="Iowan Old Style Italic"/>
            <a:cs typeface="Iowan Old Style Italic"/>
            <a:sym typeface="Iowan Old Style Ital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