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279" r:id="rId4"/>
    <p:sldId id="282" r:id="rId5"/>
    <p:sldId id="283" r:id="rId6"/>
    <p:sldId id="284" r:id="rId7"/>
    <p:sldId id="285" r:id="rId8"/>
    <p:sldId id="286" r:id="rId9"/>
    <p:sldId id="287" r:id="rId10"/>
    <p:sldId id="288" r:id="rId11"/>
    <p:sldId id="289" r:id="rId12"/>
    <p:sldId id="290" r:id="rId13"/>
    <p:sldId id="295" r:id="rId14"/>
    <p:sldId id="291" r:id="rId15"/>
    <p:sldId id="292" r:id="rId16"/>
    <p:sldId id="293" r:id="rId17"/>
    <p:sldId id="294" r:id="rId18"/>
    <p:sldId id="296" r:id="rId19"/>
    <p:sldId id="297" r:id="rId20"/>
    <p:sldId id="298" r:id="rId21"/>
    <p:sldId id="299" r:id="rId22"/>
    <p:sldId id="276" r:id="rId23"/>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552"/>
    <a:srgbClr val="007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392" autoAdjust="0"/>
  </p:normalViewPr>
  <p:slideViewPr>
    <p:cSldViewPr>
      <p:cViewPr varScale="1">
        <p:scale>
          <a:sx n="90" d="100"/>
          <a:sy n="90" d="100"/>
        </p:scale>
        <p:origin x="4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6096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609600"/>
          </a:xfrm>
          <a:prstGeom prst="rect">
            <a:avLst/>
          </a:prstGeom>
        </p:spPr>
        <p:txBody>
          <a:bodyPr vert="horz" lIns="91440" tIns="45720" rIns="91440" bIns="45720" rtlCol="0"/>
          <a:lstStyle>
            <a:lvl1pPr algn="r">
              <a:defRPr sz="1200"/>
            </a:lvl1pPr>
          </a:lstStyle>
          <a:p>
            <a:fld id="{08155AFA-B061-4B33-A505-9172340198E5}" type="datetimeFigureOut">
              <a:rPr lang="fr-FR" smtClean="0"/>
              <a:t>13/11/2019</a:t>
            </a:fld>
            <a:endParaRPr lang="fr-FR"/>
          </a:p>
        </p:txBody>
      </p:sp>
      <p:sp>
        <p:nvSpPr>
          <p:cNvPr id="4" name="Espace réservé de l'image des diapositives 3"/>
          <p:cNvSpPr>
            <a:spLocks noGrp="1" noRot="1" noChangeAspect="1"/>
          </p:cNvSpPr>
          <p:nvPr>
            <p:ph type="sldImg" idx="2"/>
          </p:nvPr>
        </p:nvSpPr>
        <p:spPr>
          <a:xfrm>
            <a:off x="-635000" y="914400"/>
            <a:ext cx="8128000" cy="4572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5791200"/>
            <a:ext cx="5486400" cy="54864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1580813"/>
            <a:ext cx="2971800" cy="6096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11580813"/>
            <a:ext cx="2971800" cy="609600"/>
          </a:xfrm>
          <a:prstGeom prst="rect">
            <a:avLst/>
          </a:prstGeom>
        </p:spPr>
        <p:txBody>
          <a:bodyPr vert="horz" lIns="91440" tIns="45720" rIns="91440" bIns="45720" rtlCol="0" anchor="b"/>
          <a:lstStyle>
            <a:lvl1pPr algn="r">
              <a:defRPr sz="1200"/>
            </a:lvl1pPr>
          </a:lstStyle>
          <a:p>
            <a:fld id="{9F81A9EB-59A5-4EED-9FC8-CB727043549E}" type="slidenum">
              <a:rPr lang="fr-FR" smtClean="0"/>
              <a:t>‹N°›</a:t>
            </a:fld>
            <a:endParaRPr lang="fr-FR"/>
          </a:p>
        </p:txBody>
      </p:sp>
    </p:spTree>
    <p:extLst>
      <p:ext uri="{BB962C8B-B14F-4D97-AF65-F5344CB8AC3E}">
        <p14:creationId xmlns:p14="http://schemas.microsoft.com/office/powerpoint/2010/main" val="372962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a:t>
            </a:fld>
            <a:endParaRPr lang="fr-FR"/>
          </a:p>
        </p:txBody>
      </p:sp>
    </p:spTree>
    <p:extLst>
      <p:ext uri="{BB962C8B-B14F-4D97-AF65-F5344CB8AC3E}">
        <p14:creationId xmlns:p14="http://schemas.microsoft.com/office/powerpoint/2010/main" val="297950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12</a:t>
            </a:fld>
            <a:endParaRPr lang="fr-FR"/>
          </a:p>
        </p:txBody>
      </p:sp>
    </p:spTree>
    <p:extLst>
      <p:ext uri="{BB962C8B-B14F-4D97-AF65-F5344CB8AC3E}">
        <p14:creationId xmlns:p14="http://schemas.microsoft.com/office/powerpoint/2010/main" val="124417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u="sng" kern="1200" dirty="0">
                <a:solidFill>
                  <a:schemeClr val="tx1"/>
                </a:solidFill>
                <a:effectLst/>
                <a:latin typeface="+mn-lt"/>
                <a:ea typeface="+mn-ea"/>
                <a:cs typeface="+mn-cs"/>
              </a:rPr>
              <a:t>Connaitre ses forces,</a:t>
            </a:r>
            <a:r>
              <a:rPr lang="fr-FR" sz="1200" kern="1200" dirty="0">
                <a:solidFill>
                  <a:schemeClr val="tx1"/>
                </a:solidFill>
                <a:effectLst/>
                <a:latin typeface="+mn-lt"/>
                <a:ea typeface="+mn-ea"/>
                <a:cs typeface="+mn-cs"/>
              </a:rPr>
              <a:t> ses qualités pour renforcer sa </a:t>
            </a:r>
            <a:r>
              <a:rPr lang="fr-FR" sz="1200" b="1" kern="1200" dirty="0">
                <a:solidFill>
                  <a:schemeClr val="tx1"/>
                </a:solidFill>
                <a:effectLst/>
                <a:latin typeface="+mn-lt"/>
                <a:ea typeface="+mn-ea"/>
                <a:cs typeface="+mn-cs"/>
              </a:rPr>
              <a:t>confiance en soi </a:t>
            </a:r>
            <a:r>
              <a:rPr lang="fr-FR" sz="1200" kern="1200" dirty="0">
                <a:solidFill>
                  <a:schemeClr val="tx1"/>
                </a:solidFill>
                <a:effectLst/>
                <a:latin typeface="+mn-lt"/>
                <a:ea typeface="+mn-ea"/>
                <a:cs typeface="+mn-cs"/>
              </a:rPr>
              <a:t>et son </a:t>
            </a:r>
            <a:r>
              <a:rPr lang="fr-FR" sz="1200" b="1" kern="1200" dirty="0">
                <a:solidFill>
                  <a:schemeClr val="tx1"/>
                </a:solidFill>
                <a:effectLst/>
                <a:latin typeface="+mn-lt"/>
                <a:ea typeface="+mn-ea"/>
                <a:cs typeface="+mn-cs"/>
              </a:rPr>
              <a:t>sentiment de pouvoir agir </a:t>
            </a:r>
            <a:r>
              <a:rPr lang="fr-FR" sz="1200" kern="1200" dirty="0">
                <a:solidFill>
                  <a:schemeClr val="tx1"/>
                </a:solidFill>
                <a:effectLst/>
                <a:latin typeface="+mn-lt"/>
                <a:ea typeface="+mn-ea"/>
                <a:cs typeface="+mn-cs"/>
              </a:rPr>
              <a:t>: activité la fleur des qualités, le jeu des forces…</a:t>
            </a:r>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13</a:t>
            </a:fld>
            <a:endParaRPr lang="fr-FR"/>
          </a:p>
        </p:txBody>
      </p:sp>
    </p:spTree>
    <p:extLst>
      <p:ext uri="{BB962C8B-B14F-4D97-AF65-F5344CB8AC3E}">
        <p14:creationId xmlns:p14="http://schemas.microsoft.com/office/powerpoint/2010/main" val="18685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Faire des choix</a:t>
            </a:r>
            <a:r>
              <a:rPr lang="fr-FR" sz="1200" kern="1200" dirty="0">
                <a:solidFill>
                  <a:schemeClr val="tx1"/>
                </a:solidFill>
                <a:effectLst/>
                <a:latin typeface="+mn-lt"/>
                <a:ea typeface="+mn-ea"/>
                <a:cs typeface="+mn-cs"/>
              </a:rPr>
              <a:t>. Au quotidien. permettre à l’enfant dès son plus jeune âge </a:t>
            </a:r>
            <a:r>
              <a:rPr lang="fr-FR" sz="1200" b="1" kern="1200" dirty="0">
                <a:solidFill>
                  <a:schemeClr val="tx1"/>
                </a:solidFill>
                <a:effectLst/>
                <a:latin typeface="+mn-lt"/>
                <a:ea typeface="+mn-ea"/>
                <a:cs typeface="+mn-cs"/>
              </a:rPr>
              <a:t>de faire des choix</a:t>
            </a:r>
            <a:r>
              <a:rPr lang="fr-FR" sz="1200" kern="1200" dirty="0">
                <a:solidFill>
                  <a:schemeClr val="tx1"/>
                </a:solidFill>
                <a:effectLst/>
                <a:latin typeface="+mn-lt"/>
                <a:ea typeface="+mn-ea"/>
                <a:cs typeface="+mn-cs"/>
              </a:rPr>
              <a:t>. Choix de la tenue vestimentaire le matin. </a:t>
            </a:r>
          </a:p>
          <a:p>
            <a:r>
              <a:rPr lang="fr-FR" sz="1200" kern="1200" dirty="0">
                <a:solidFill>
                  <a:schemeClr val="tx1"/>
                </a:solidFill>
                <a:effectLst/>
                <a:latin typeface="+mn-lt"/>
                <a:ea typeface="+mn-ea"/>
                <a:cs typeface="+mn-cs"/>
              </a:rPr>
              <a:t>Choix de l’activité en arrivant à l’école.</a:t>
            </a:r>
          </a:p>
          <a:p>
            <a:r>
              <a:rPr lang="fr-FR" sz="1200" kern="1200" dirty="0">
                <a:solidFill>
                  <a:schemeClr val="tx1"/>
                </a:solidFill>
                <a:effectLst/>
                <a:latin typeface="+mn-lt"/>
                <a:ea typeface="+mn-ea"/>
                <a:cs typeface="+mn-cs"/>
              </a:rPr>
              <a:t>Choix de l’ordre des points à aborder durant un entretien.</a:t>
            </a:r>
          </a:p>
          <a:p>
            <a:r>
              <a:rPr lang="fr-FR" sz="1200" kern="1200" dirty="0">
                <a:solidFill>
                  <a:schemeClr val="tx1"/>
                </a:solidFill>
                <a:effectLst/>
                <a:latin typeface="+mn-lt"/>
                <a:ea typeface="+mn-ea"/>
                <a:cs typeface="+mn-cs"/>
              </a:rPr>
              <a:t>Ne pas hésiter avec « les faux choix » la personne devra faire les deux activités, mais c’est elle qui choisit dans quel ordre elle veut les faire (d’abord prendre la douche ou manger ? D’abord parler de ses aspirations personnelles ou professionnelles ? </a:t>
            </a:r>
            <a:r>
              <a:rPr lang="fr-FR" sz="1200" kern="1200" dirty="0" err="1">
                <a:solidFill>
                  <a:schemeClr val="tx1"/>
                </a:solidFill>
                <a:effectLst/>
                <a:latin typeface="+mn-lt"/>
                <a:ea typeface="+mn-ea"/>
                <a:cs typeface="+mn-cs"/>
              </a:rPr>
              <a:t>Etc</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Affirmer ses gouts et ses envies / Affirmation de soi.</a:t>
            </a:r>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14</a:t>
            </a:fld>
            <a:endParaRPr lang="fr-FR"/>
          </a:p>
        </p:txBody>
      </p:sp>
    </p:spTree>
    <p:extLst>
      <p:ext uri="{BB962C8B-B14F-4D97-AF65-F5344CB8AC3E}">
        <p14:creationId xmlns:p14="http://schemas.microsoft.com/office/powerpoint/2010/main" val="251569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Avoir conscience de ses besoins : activité sur les </a:t>
            </a:r>
            <a:r>
              <a:rPr lang="fr-FR" sz="1200" b="1" kern="1200" dirty="0">
                <a:solidFill>
                  <a:schemeClr val="tx1"/>
                </a:solidFill>
                <a:effectLst/>
                <a:latin typeface="+mn-lt"/>
                <a:ea typeface="+mn-ea"/>
                <a:cs typeface="+mn-cs"/>
              </a:rPr>
              <a:t>besoins/les émotions</a:t>
            </a:r>
            <a:r>
              <a:rPr lang="fr-FR" sz="1200" kern="1200" dirty="0">
                <a:solidFill>
                  <a:schemeClr val="tx1"/>
                </a:solidFill>
                <a:effectLst/>
                <a:latin typeface="+mn-lt"/>
                <a:ea typeface="+mn-ea"/>
                <a:cs typeface="+mn-cs"/>
              </a:rPr>
              <a:t>. (carte, smiley, météo, fleur des besoins, etc…)</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Si je me sens dépassé par le changement climatique, c’est peut être </a:t>
            </a:r>
            <a:r>
              <a:rPr lang="fr-FR" sz="1200" kern="1200" dirty="0" err="1">
                <a:solidFill>
                  <a:schemeClr val="tx1"/>
                </a:solidFill>
                <a:effectLst/>
                <a:latin typeface="+mn-lt"/>
                <a:ea typeface="+mn-ea"/>
                <a:cs typeface="+mn-cs"/>
              </a:rPr>
              <a:t>parceque</a:t>
            </a:r>
            <a:r>
              <a:rPr lang="fr-FR" sz="1200" kern="1200" dirty="0">
                <a:solidFill>
                  <a:schemeClr val="tx1"/>
                </a:solidFill>
                <a:effectLst/>
                <a:latin typeface="+mn-lt"/>
                <a:ea typeface="+mn-ea"/>
                <a:cs typeface="+mn-cs"/>
              </a:rPr>
              <a:t> j’ai besoin de me sentir capable d’agir, que j’ai besoin d’être rassurée, soutenu, </a:t>
            </a:r>
            <a:r>
              <a:rPr lang="fr-FR" sz="1200" kern="1200" dirty="0" err="1">
                <a:solidFill>
                  <a:schemeClr val="tx1"/>
                </a:solidFill>
                <a:effectLst/>
                <a:latin typeface="+mn-lt"/>
                <a:ea typeface="+mn-ea"/>
                <a:cs typeface="+mn-cs"/>
              </a:rPr>
              <a:t>etc</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je me sens  en colère face à un scandale politique, c’est peut-être </a:t>
            </a:r>
            <a:r>
              <a:rPr lang="fr-FR" sz="1200" kern="1200" dirty="0" err="1">
                <a:solidFill>
                  <a:schemeClr val="tx1"/>
                </a:solidFill>
                <a:effectLst/>
                <a:latin typeface="+mn-lt"/>
                <a:ea typeface="+mn-ea"/>
                <a:cs typeface="+mn-cs"/>
              </a:rPr>
              <a:t>parceque</a:t>
            </a:r>
            <a:r>
              <a:rPr lang="fr-FR" sz="1200" kern="1200" dirty="0">
                <a:solidFill>
                  <a:schemeClr val="tx1"/>
                </a:solidFill>
                <a:effectLst/>
                <a:latin typeface="+mn-lt"/>
                <a:ea typeface="+mn-ea"/>
                <a:cs typeface="+mn-cs"/>
              </a:rPr>
              <a:t> je ne me sens pas respecté en tant qu’individu, ou en tant que citoyen.</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15</a:t>
            </a:fld>
            <a:endParaRPr lang="fr-FR"/>
          </a:p>
        </p:txBody>
      </p:sp>
    </p:spTree>
    <p:extLst>
      <p:ext uri="{BB962C8B-B14F-4D97-AF65-F5344CB8AC3E}">
        <p14:creationId xmlns:p14="http://schemas.microsoft.com/office/powerpoint/2010/main" val="2825056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activités pour </a:t>
            </a:r>
            <a:r>
              <a:rPr lang="fr-FR" sz="1200" b="1" kern="1200" dirty="0">
                <a:solidFill>
                  <a:schemeClr val="tx1"/>
                </a:solidFill>
                <a:effectLst/>
                <a:latin typeface="+mn-lt"/>
                <a:ea typeface="+mn-ea"/>
                <a:cs typeface="+mn-cs"/>
              </a:rPr>
              <a:t>identifier</a:t>
            </a:r>
            <a:r>
              <a:rPr lang="fr-FR" sz="1200" kern="1200" dirty="0">
                <a:solidFill>
                  <a:schemeClr val="tx1"/>
                </a:solidFill>
                <a:effectLst/>
                <a:latin typeface="+mn-lt"/>
                <a:ea typeface="+mn-ea"/>
                <a:cs typeface="+mn-cs"/>
              </a:rPr>
              <a:t> puis </a:t>
            </a:r>
            <a:r>
              <a:rPr lang="fr-FR" sz="1200" b="1" kern="1200" dirty="0">
                <a:solidFill>
                  <a:schemeClr val="tx1"/>
                </a:solidFill>
                <a:effectLst/>
                <a:latin typeface="+mn-lt"/>
                <a:ea typeface="+mn-ea"/>
                <a:cs typeface="+mn-cs"/>
              </a:rPr>
              <a:t>comprendre l’émotion</a:t>
            </a:r>
            <a:r>
              <a:rPr lang="fr-FR" sz="1200" kern="1200" dirty="0">
                <a:solidFill>
                  <a:schemeClr val="tx1"/>
                </a:solidFill>
                <a:effectLst/>
                <a:latin typeface="+mn-lt"/>
                <a:ea typeface="+mn-ea"/>
                <a:cs typeface="+mn-cs"/>
              </a:rPr>
              <a:t>, en référence à un besoin non respecté. </a:t>
            </a:r>
            <a:r>
              <a:rPr lang="fr-FR" sz="1200" b="1" kern="1200" dirty="0">
                <a:solidFill>
                  <a:schemeClr val="tx1"/>
                </a:solidFill>
                <a:effectLst/>
                <a:latin typeface="+mn-lt"/>
                <a:ea typeface="+mn-ea"/>
                <a:cs typeface="+mn-cs"/>
              </a:rPr>
              <a:t>Exprimer</a:t>
            </a:r>
            <a:r>
              <a:rPr lang="fr-FR" sz="1200" kern="1200" dirty="0">
                <a:solidFill>
                  <a:schemeClr val="tx1"/>
                </a:solidFill>
                <a:effectLst/>
                <a:latin typeface="+mn-lt"/>
                <a:ea typeface="+mn-ea"/>
                <a:cs typeface="+mn-cs"/>
              </a:rPr>
              <a:t> ses émotions (météo, smiley) et développer le vocabulaire. </a:t>
            </a:r>
            <a:r>
              <a:rPr lang="fr-FR" sz="1200" b="1" kern="1200" dirty="0">
                <a:solidFill>
                  <a:schemeClr val="tx1"/>
                </a:solidFill>
                <a:effectLst/>
                <a:latin typeface="+mn-lt"/>
                <a:ea typeface="+mn-ea"/>
                <a:cs typeface="+mn-cs"/>
              </a:rPr>
              <a:t>Gérer ses émotions</a:t>
            </a:r>
            <a:r>
              <a:rPr lang="fr-FR" sz="1200" kern="1200" dirty="0">
                <a:solidFill>
                  <a:schemeClr val="tx1"/>
                </a:solidFill>
                <a:effectLst/>
                <a:latin typeface="+mn-lt"/>
                <a:ea typeface="+mn-ea"/>
                <a:cs typeface="+mn-cs"/>
              </a:rPr>
              <a:t> (activité de relaxation, respiration, méditation, ou autre : type coussin pour taper, coin colère, objet à disposition, etc…)</a:t>
            </a:r>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16</a:t>
            </a:fld>
            <a:endParaRPr lang="fr-FR"/>
          </a:p>
        </p:txBody>
      </p:sp>
    </p:spTree>
    <p:extLst>
      <p:ext uri="{BB962C8B-B14F-4D97-AF65-F5344CB8AC3E}">
        <p14:creationId xmlns:p14="http://schemas.microsoft.com/office/powerpoint/2010/main" val="352686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activités pour </a:t>
            </a:r>
            <a:r>
              <a:rPr lang="fr-FR" sz="1200" b="1" kern="1200" dirty="0">
                <a:solidFill>
                  <a:schemeClr val="tx1"/>
                </a:solidFill>
                <a:effectLst/>
                <a:latin typeface="+mn-lt"/>
                <a:ea typeface="+mn-ea"/>
                <a:cs typeface="+mn-cs"/>
              </a:rPr>
              <a:t>identifier</a:t>
            </a:r>
            <a:r>
              <a:rPr lang="fr-FR" sz="1200" kern="1200" dirty="0">
                <a:solidFill>
                  <a:schemeClr val="tx1"/>
                </a:solidFill>
                <a:effectLst/>
                <a:latin typeface="+mn-lt"/>
                <a:ea typeface="+mn-ea"/>
                <a:cs typeface="+mn-cs"/>
              </a:rPr>
              <a:t> puis </a:t>
            </a:r>
            <a:r>
              <a:rPr lang="fr-FR" sz="1200" b="1" kern="1200" dirty="0">
                <a:solidFill>
                  <a:schemeClr val="tx1"/>
                </a:solidFill>
                <a:effectLst/>
                <a:latin typeface="+mn-lt"/>
                <a:ea typeface="+mn-ea"/>
                <a:cs typeface="+mn-cs"/>
              </a:rPr>
              <a:t>comprendre l’émotion</a:t>
            </a:r>
            <a:r>
              <a:rPr lang="fr-FR" sz="1200" kern="1200" dirty="0">
                <a:solidFill>
                  <a:schemeClr val="tx1"/>
                </a:solidFill>
                <a:effectLst/>
                <a:latin typeface="+mn-lt"/>
                <a:ea typeface="+mn-ea"/>
                <a:cs typeface="+mn-cs"/>
              </a:rPr>
              <a:t>, en référence à un besoin non respecté. </a:t>
            </a:r>
            <a:r>
              <a:rPr lang="fr-FR" sz="1200" b="1" kern="1200" dirty="0">
                <a:solidFill>
                  <a:schemeClr val="tx1"/>
                </a:solidFill>
                <a:effectLst/>
                <a:latin typeface="+mn-lt"/>
                <a:ea typeface="+mn-ea"/>
                <a:cs typeface="+mn-cs"/>
              </a:rPr>
              <a:t>Exprimer</a:t>
            </a:r>
            <a:r>
              <a:rPr lang="fr-FR" sz="1200" kern="1200" dirty="0">
                <a:solidFill>
                  <a:schemeClr val="tx1"/>
                </a:solidFill>
                <a:effectLst/>
                <a:latin typeface="+mn-lt"/>
                <a:ea typeface="+mn-ea"/>
                <a:cs typeface="+mn-cs"/>
              </a:rPr>
              <a:t> ses émotions (météo, smiley) et développer le vocabulaire. </a:t>
            </a:r>
            <a:r>
              <a:rPr lang="fr-FR" sz="1200" b="1" kern="1200" dirty="0">
                <a:solidFill>
                  <a:schemeClr val="tx1"/>
                </a:solidFill>
                <a:effectLst/>
                <a:latin typeface="+mn-lt"/>
                <a:ea typeface="+mn-ea"/>
                <a:cs typeface="+mn-cs"/>
              </a:rPr>
              <a:t>Gérer ses émotions</a:t>
            </a:r>
            <a:r>
              <a:rPr lang="fr-FR" sz="1200" kern="1200" dirty="0">
                <a:solidFill>
                  <a:schemeClr val="tx1"/>
                </a:solidFill>
                <a:effectLst/>
                <a:latin typeface="+mn-lt"/>
                <a:ea typeface="+mn-ea"/>
                <a:cs typeface="+mn-cs"/>
              </a:rPr>
              <a:t> (activité de relaxation, respiration, méditation, ou autre : type coussin pour taper, coin colère, objet à disposition, etc…)</a:t>
            </a:r>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17</a:t>
            </a:fld>
            <a:endParaRPr lang="fr-FR"/>
          </a:p>
        </p:txBody>
      </p:sp>
    </p:spTree>
    <p:extLst>
      <p:ext uri="{BB962C8B-B14F-4D97-AF65-F5344CB8AC3E}">
        <p14:creationId xmlns:p14="http://schemas.microsoft.com/office/powerpoint/2010/main" val="85615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u="sng" kern="1200" dirty="0">
                <a:solidFill>
                  <a:schemeClr val="tx1"/>
                </a:solidFill>
                <a:effectLst/>
                <a:latin typeface="+mn-lt"/>
                <a:ea typeface="+mn-ea"/>
                <a:cs typeface="+mn-cs"/>
              </a:rPr>
              <a:t>Résolution de problème :</a:t>
            </a:r>
            <a:r>
              <a:rPr lang="fr-FR" sz="1200" kern="1200" dirty="0">
                <a:solidFill>
                  <a:schemeClr val="tx1"/>
                </a:solidFill>
                <a:effectLst/>
                <a:latin typeface="+mn-lt"/>
                <a:ea typeface="+mn-ea"/>
                <a:cs typeface="+mn-cs"/>
              </a:rPr>
              <a:t> toutes les activités favorisant la créativité vont avoir un impact positif sur la résolution de problème. Quand on est face à un problème, on va spontanément devoir imaginer toutes les solutions qui s’offrent à nous, puis les conséquences de chaque solution et choisir celle qui nous convient le mieux. Nécessite de l’imagination, de la créativité.</a:t>
            </a:r>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18</a:t>
            </a:fld>
            <a:endParaRPr lang="fr-FR"/>
          </a:p>
        </p:txBody>
      </p:sp>
    </p:spTree>
    <p:extLst>
      <p:ext uri="{BB962C8B-B14F-4D97-AF65-F5344CB8AC3E}">
        <p14:creationId xmlns:p14="http://schemas.microsoft.com/office/powerpoint/2010/main" val="1194262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19</a:t>
            </a:fld>
            <a:endParaRPr lang="fr-FR"/>
          </a:p>
        </p:txBody>
      </p:sp>
    </p:spTree>
    <p:extLst>
      <p:ext uri="{BB962C8B-B14F-4D97-AF65-F5344CB8AC3E}">
        <p14:creationId xmlns:p14="http://schemas.microsoft.com/office/powerpoint/2010/main" val="178224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Exemple de questions</a:t>
            </a:r>
            <a:r>
              <a:rPr lang="fr-FR" sz="1200" kern="1200" dirty="0">
                <a:solidFill>
                  <a:schemeClr val="tx1"/>
                </a:solidFill>
                <a:effectLst/>
                <a:latin typeface="+mn-lt"/>
                <a:ea typeface="+mn-ea"/>
                <a:cs typeface="+mn-cs"/>
              </a:rPr>
              <a:t> pour le temps de discussion : comment je me sens ? est ce que c’était facile, difficile ? qu’est ce que ça provoque en moi (d’avoir identifié mes forces ? que mes camarades m’aient offert une fleur de mes qualités ? d’avoir mis en scène un conflit ? etc…). A quoi sert cette activité ? (à parler de soi, à prendre confiance, à se rendre compte qu’on a des compétences et qu’on peut s’en servir pour changer les choses, qu’à plusieurs on est plus fort, etc…).</a:t>
            </a:r>
          </a:p>
          <a:p>
            <a:r>
              <a:rPr lang="fr-FR" sz="1200" kern="1200" dirty="0">
                <a:solidFill>
                  <a:schemeClr val="tx1"/>
                </a:solidFill>
                <a:effectLst/>
                <a:latin typeface="+mn-lt"/>
                <a:ea typeface="+mn-ea"/>
                <a:cs typeface="+mn-cs"/>
              </a:rPr>
              <a:t>Profiter de ce temps de conscientisation pour extrapoler et faire écho à la vie de tous les jours ou à un sujet en particulier que l’on souhaite aborder.</a:t>
            </a:r>
          </a:p>
          <a:p>
            <a:r>
              <a:rPr lang="fr-FR" sz="1200" kern="1200" dirty="0">
                <a:solidFill>
                  <a:schemeClr val="tx1"/>
                </a:solidFill>
                <a:effectLst/>
                <a:latin typeface="+mn-lt"/>
                <a:ea typeface="+mn-ea"/>
                <a:cs typeface="+mn-cs"/>
              </a:rPr>
              <a:t>Ex. jeu de la cacahuète, qui permet d’extrapoler sur l’influence des médias et des pairs sur nos choix (de tenue vestimentaire, de conso d’alcool, du regard qu’on porte que l’écologie, les végétariens, etc…)</a:t>
            </a:r>
          </a:p>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20</a:t>
            </a:fld>
            <a:endParaRPr lang="fr-FR"/>
          </a:p>
        </p:txBody>
      </p:sp>
    </p:spTree>
    <p:extLst>
      <p:ext uri="{BB962C8B-B14F-4D97-AF65-F5344CB8AC3E}">
        <p14:creationId xmlns:p14="http://schemas.microsoft.com/office/powerpoint/2010/main" val="2540509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22</a:t>
            </a:fld>
            <a:endParaRPr lang="fr-FR"/>
          </a:p>
        </p:txBody>
      </p:sp>
    </p:spTree>
    <p:extLst>
      <p:ext uri="{BB962C8B-B14F-4D97-AF65-F5344CB8AC3E}">
        <p14:creationId xmlns:p14="http://schemas.microsoft.com/office/powerpoint/2010/main" val="125358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3</a:t>
            </a:fld>
            <a:endParaRPr lang="fr-FR"/>
          </a:p>
        </p:txBody>
      </p:sp>
    </p:spTree>
    <p:extLst>
      <p:ext uri="{BB962C8B-B14F-4D97-AF65-F5344CB8AC3E}">
        <p14:creationId xmlns:p14="http://schemas.microsoft.com/office/powerpoint/2010/main" val="204328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rPr>
              <a:t>Pouvoir de : agir et faire des choix individuels. Nécessite des compétences cognitives : savoir faire des choix, prendre des décisions, avoir conscience de ses besoins, ses aspirations.</a:t>
            </a:r>
          </a:p>
          <a:p>
            <a:pPr lvl="0"/>
            <a:r>
              <a:rPr lang="fr-FR" sz="1200" kern="1200" dirty="0">
                <a:solidFill>
                  <a:schemeClr val="tx1"/>
                </a:solidFill>
                <a:effectLst/>
                <a:latin typeface="+mn-lt"/>
                <a:ea typeface="+mn-ea"/>
                <a:cs typeface="+mn-cs"/>
              </a:rPr>
              <a:t>Pouvoir avec : agir avec des personnes ayant la même réalité que nous : nécessite des compétences de communication : savoir communiquer, être à l’écoute, savoir demander de l’aide, savoir coopérer.</a:t>
            </a:r>
          </a:p>
          <a:p>
            <a:pPr lvl="0"/>
            <a:r>
              <a:rPr lang="fr-FR" sz="1200" kern="1200" dirty="0">
                <a:solidFill>
                  <a:schemeClr val="tx1"/>
                </a:solidFill>
                <a:effectLst/>
                <a:latin typeface="+mn-lt"/>
                <a:ea typeface="+mn-ea"/>
                <a:cs typeface="+mn-cs"/>
              </a:rPr>
              <a:t>Pouvoir sur : agir avec l’envie de changer le système plus globalement. Nécessite des compétences sociales : leadership, plaidoyer, négociation, coopération, pensée critique et créative, résolution de problème.</a:t>
            </a:r>
          </a:p>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4</a:t>
            </a:fld>
            <a:endParaRPr lang="fr-FR"/>
          </a:p>
        </p:txBody>
      </p:sp>
    </p:spTree>
    <p:extLst>
      <p:ext uri="{BB962C8B-B14F-4D97-AF65-F5344CB8AC3E}">
        <p14:creationId xmlns:p14="http://schemas.microsoft.com/office/powerpoint/2010/main" val="303536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5</a:t>
            </a:fld>
            <a:endParaRPr lang="fr-FR"/>
          </a:p>
        </p:txBody>
      </p:sp>
    </p:spTree>
    <p:extLst>
      <p:ext uri="{BB962C8B-B14F-4D97-AF65-F5344CB8AC3E}">
        <p14:creationId xmlns:p14="http://schemas.microsoft.com/office/powerpoint/2010/main" val="184162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6</a:t>
            </a:fld>
            <a:endParaRPr lang="fr-FR"/>
          </a:p>
        </p:txBody>
      </p:sp>
    </p:spTree>
    <p:extLst>
      <p:ext uri="{BB962C8B-B14F-4D97-AF65-F5344CB8AC3E}">
        <p14:creationId xmlns:p14="http://schemas.microsoft.com/office/powerpoint/2010/main" val="45183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7</a:t>
            </a:fld>
            <a:endParaRPr lang="fr-FR"/>
          </a:p>
        </p:txBody>
      </p:sp>
    </p:spTree>
    <p:extLst>
      <p:ext uri="{BB962C8B-B14F-4D97-AF65-F5344CB8AC3E}">
        <p14:creationId xmlns:p14="http://schemas.microsoft.com/office/powerpoint/2010/main" val="108813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8</a:t>
            </a:fld>
            <a:endParaRPr lang="fr-FR"/>
          </a:p>
        </p:txBody>
      </p:sp>
    </p:spTree>
    <p:extLst>
      <p:ext uri="{BB962C8B-B14F-4D97-AF65-F5344CB8AC3E}">
        <p14:creationId xmlns:p14="http://schemas.microsoft.com/office/powerpoint/2010/main" val="127630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rPr>
              <a:t>L’organisation de l’espace </a:t>
            </a:r>
          </a:p>
          <a:p>
            <a:pPr lvl="0"/>
            <a:r>
              <a:rPr lang="fr-FR" sz="1200" kern="1200" dirty="0">
                <a:solidFill>
                  <a:schemeClr val="tx1"/>
                </a:solidFill>
                <a:effectLst/>
                <a:latin typeface="+mn-lt"/>
                <a:ea typeface="+mn-ea"/>
                <a:cs typeface="+mn-cs"/>
              </a:rPr>
              <a:t>ex. crèche : bouger les meubles pour permettre aux enfants d’évoluer sereinement, en sécurité, développer l’autonomie, la coopération, et leur capacité à faire des choix…)</a:t>
            </a:r>
          </a:p>
          <a:p>
            <a:pPr lvl="0"/>
            <a:r>
              <a:rPr lang="fr-FR" sz="1200" kern="1200" dirty="0">
                <a:solidFill>
                  <a:schemeClr val="tx1"/>
                </a:solidFill>
                <a:effectLst/>
                <a:latin typeface="+mn-lt"/>
                <a:ea typeface="+mn-ea"/>
                <a:cs typeface="+mn-cs"/>
              </a:rPr>
              <a:t>Ex lycée: La sonnerie du lycée ultra stridente alors qu’on travaille sur la gestion du stress et le bien être des élèves</a:t>
            </a:r>
          </a:p>
          <a:p>
            <a:pPr lvl="0"/>
            <a:r>
              <a:rPr lang="fr-FR" sz="1200" kern="1200" dirty="0">
                <a:solidFill>
                  <a:schemeClr val="tx1"/>
                </a:solidFill>
                <a:effectLst/>
                <a:latin typeface="+mn-lt"/>
                <a:ea typeface="+mn-ea"/>
                <a:cs typeface="+mn-cs"/>
              </a:rPr>
              <a:t>Ex école: L’absence de cloison entre </a:t>
            </a:r>
            <a:r>
              <a:rPr lang="fr-FR" sz="1200" kern="1200" dirty="0" err="1">
                <a:solidFill>
                  <a:schemeClr val="tx1"/>
                </a:solidFill>
                <a:effectLst/>
                <a:latin typeface="+mn-lt"/>
                <a:ea typeface="+mn-ea"/>
                <a:cs typeface="+mn-cs"/>
              </a:rPr>
              <a:t>wc</a:t>
            </a:r>
            <a:r>
              <a:rPr lang="fr-FR" sz="1200" kern="1200" dirty="0">
                <a:solidFill>
                  <a:schemeClr val="tx1"/>
                </a:solidFill>
                <a:effectLst/>
                <a:latin typeface="+mn-lt"/>
                <a:ea typeface="+mn-ea"/>
                <a:cs typeface="+mn-cs"/>
              </a:rPr>
              <a:t> dans une école alors qu’on travaille sur la conscience de ses besoins en tant qu’enfant (dont conscience d’intimité et de respect).</a:t>
            </a:r>
          </a:p>
          <a:p>
            <a:r>
              <a:rPr lang="fr-FR" dirty="0"/>
              <a:t>Ex : mettre à disposition des ressources. (smiley pour exprimer ses émotions /espace colère /etc…)</a:t>
            </a:r>
          </a:p>
          <a:p>
            <a:endParaRPr lang="fr-FR" dirty="0"/>
          </a:p>
          <a:p>
            <a:r>
              <a:rPr lang="fr-FR" dirty="0"/>
              <a:t>Temps de transitions : accueil de l’enfant le matin / temps de repas / relais entre pro / déplacement</a:t>
            </a:r>
          </a:p>
          <a:p>
            <a:r>
              <a:rPr lang="fr-FR" dirty="0"/>
              <a:t>Temps d’activité : exemple école atelier du matin / ex cantine </a:t>
            </a:r>
            <a:r>
              <a:rPr lang="fr-FR" dirty="0" err="1"/>
              <a:t>Trièves</a:t>
            </a:r>
            <a:r>
              <a:rPr lang="fr-FR" dirty="0"/>
              <a:t> rôle des enfants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Activité en extérieur : propice à la créativité, aux interactions sociales (chez les enfants++), favorise l’attention</a:t>
            </a:r>
          </a:p>
          <a:p>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10</a:t>
            </a:fld>
            <a:endParaRPr lang="fr-FR"/>
          </a:p>
        </p:txBody>
      </p:sp>
    </p:spTree>
    <p:extLst>
      <p:ext uri="{BB962C8B-B14F-4D97-AF65-F5344CB8AC3E}">
        <p14:creationId xmlns:p14="http://schemas.microsoft.com/office/powerpoint/2010/main" val="136513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Apprentissage par imitation +++ chez les enfants. Quand on travaille les CPS des tout petits on travaille surtout les CPS des adultes qui entourent l’enfant.</a:t>
            </a:r>
          </a:p>
          <a:p>
            <a:r>
              <a:rPr lang="fr-FR" sz="1200" kern="1200" dirty="0">
                <a:solidFill>
                  <a:schemeClr val="tx1"/>
                </a:solidFill>
                <a:effectLst/>
                <a:latin typeface="+mn-lt"/>
                <a:ea typeface="+mn-ea"/>
                <a:cs typeface="+mn-cs"/>
              </a:rPr>
              <a:t>Manière d’être des adultes qui entourent l’enfant ou les jeunes, est-elle cohérente avec les savoirs être qu’on cherche à développer chez l’enfant/jeune ?</a:t>
            </a:r>
          </a:p>
          <a:p>
            <a:r>
              <a:rPr lang="fr-FR" sz="1200" i="1" kern="1200" dirty="0">
                <a:solidFill>
                  <a:schemeClr val="tx1"/>
                </a:solidFill>
                <a:effectLst/>
                <a:latin typeface="+mn-lt"/>
                <a:ea typeface="+mn-ea"/>
                <a:cs typeface="+mn-cs"/>
              </a:rPr>
              <a:t>(demande aux enfants de parler calmement, d’avoir un vocabulaire adapté, de ne pas entrer en conflit avec le camarade, etc…et où on surprend parfois des adultes à crier sur les enfants, à utiliser des mots jugeant et dévalorisant sur les enfants/jeunes/et ou leurs collègues…)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On est des humains et parfois malgré nos bonnes intentions on craque, la cocote minute déborde et on explose. En soit ça n’est pas grave si on peut s’excuser ensuite, expliquer ce qui s’est passé. C’est très formateur pour l’enfant, de voir que la gestion des émotions c’est compliqué aussi pour les adultes ! et si c’est expliqué, ça permet de déculpabiliser l’enfant, de se dire que ce n’est pas lui qui a mal fait, mais l’adulte qui est à bout.</a:t>
            </a:r>
          </a:p>
          <a:p>
            <a:r>
              <a:rPr lang="fr-FR" sz="1200" kern="1200" dirty="0">
                <a:solidFill>
                  <a:schemeClr val="tx1"/>
                </a:solidFill>
                <a:effectLst/>
                <a:latin typeface="+mn-lt"/>
                <a:ea typeface="+mn-ea"/>
                <a:cs typeface="+mn-cs"/>
              </a:rPr>
              <a:t>Importance de l’authenticité dans les relations (</a:t>
            </a:r>
            <a:r>
              <a:rPr lang="fr-FR" sz="1200" kern="1200" dirty="0" err="1">
                <a:solidFill>
                  <a:schemeClr val="tx1"/>
                </a:solidFill>
                <a:effectLst/>
                <a:latin typeface="+mn-lt"/>
                <a:ea typeface="+mn-ea"/>
                <a:cs typeface="+mn-cs"/>
              </a:rPr>
              <a:t>cf</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C.Rogers</a:t>
            </a:r>
            <a:r>
              <a:rPr lang="fr-FR" sz="1200" kern="1200" dirty="0">
                <a:solidFill>
                  <a:schemeClr val="tx1"/>
                </a:solidFill>
                <a:effectLst/>
                <a:latin typeface="+mn-lt"/>
                <a:ea typeface="+mn-ea"/>
                <a:cs typeface="+mn-cs"/>
              </a:rPr>
              <a:t>, authenticité, empathie, regard inconditionnel)</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Proximité sociale : s’impliquer dans la relation à l’autre.</a:t>
            </a:r>
            <a:endParaRPr lang="fr-FR" dirty="0"/>
          </a:p>
        </p:txBody>
      </p:sp>
      <p:sp>
        <p:nvSpPr>
          <p:cNvPr id="4" name="Espace réservé du numéro de diapositive 3"/>
          <p:cNvSpPr>
            <a:spLocks noGrp="1"/>
          </p:cNvSpPr>
          <p:nvPr>
            <p:ph type="sldNum" sz="quarter" idx="5"/>
          </p:nvPr>
        </p:nvSpPr>
        <p:spPr/>
        <p:txBody>
          <a:bodyPr/>
          <a:lstStyle/>
          <a:p>
            <a:fld id="{9F81A9EB-59A5-4EED-9FC8-CB727043549E}" type="slidenum">
              <a:rPr lang="fr-FR" smtClean="0"/>
              <a:t>11</a:t>
            </a:fld>
            <a:endParaRPr lang="fr-FR"/>
          </a:p>
        </p:txBody>
      </p:sp>
    </p:spTree>
    <p:extLst>
      <p:ext uri="{BB962C8B-B14F-4D97-AF65-F5344CB8AC3E}">
        <p14:creationId xmlns:p14="http://schemas.microsoft.com/office/powerpoint/2010/main" val="1973510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10" name="Rectangle 9">
            <a:extLst>
              <a:ext uri="{FF2B5EF4-FFF2-40B4-BE49-F238E27FC236}">
                <a16:creationId xmlns:a16="http://schemas.microsoft.com/office/drawing/2014/main" id="{AD25AAE7-1F1C-ED4B-8B13-24B755AE3DD8}"/>
              </a:ext>
            </a:extLst>
          </p:cNvPr>
          <p:cNvSpPr/>
          <p:nvPr userDrawn="1"/>
        </p:nvSpPr>
        <p:spPr>
          <a:xfrm>
            <a:off x="8832636" y="5944243"/>
            <a:ext cx="3168352" cy="9137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Rectangle 1">
            <a:extLst>
              <a:ext uri="{FF2B5EF4-FFF2-40B4-BE49-F238E27FC236}">
                <a16:creationId xmlns:a16="http://schemas.microsoft.com/office/drawing/2014/main" id="{ADF7F18B-D181-FB40-B650-589F72A4483B}"/>
              </a:ext>
            </a:extLst>
          </p:cNvPr>
          <p:cNvSpPr/>
          <p:nvPr userDrawn="1"/>
        </p:nvSpPr>
        <p:spPr>
          <a:xfrm>
            <a:off x="137005" y="143091"/>
            <a:ext cx="11917989" cy="3285909"/>
          </a:xfrm>
          <a:prstGeom prst="rect">
            <a:avLst/>
          </a:prstGeom>
          <a:solidFill>
            <a:srgbClr val="AD1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1"/>
          <p:cNvSpPr>
            <a:spLocks noGrp="1"/>
          </p:cNvSpPr>
          <p:nvPr>
            <p:ph type="ctrTitle"/>
          </p:nvPr>
        </p:nvSpPr>
        <p:spPr bwMode="auto">
          <a:xfrm>
            <a:off x="1524000" y="1122363"/>
            <a:ext cx="9144000" cy="2069941"/>
          </a:xfrm>
        </p:spPr>
        <p:txBody>
          <a:bodyPr anchor="b">
            <a:normAutofit/>
          </a:bodyPr>
          <a:lstStyle>
            <a:lvl1pPr algn="ctr">
              <a:defRPr sz="4400">
                <a:solidFill>
                  <a:schemeClr val="bg1"/>
                </a:solidFill>
              </a:defRPr>
            </a:lvl1pPr>
          </a:lstStyle>
          <a:p>
            <a:pPr>
              <a:defRPr/>
            </a:pPr>
            <a:r>
              <a:rPr lang="fr-FR"/>
              <a:t>Modifiez le style du titre</a:t>
            </a:r>
            <a:endParaRPr lang="fr-FR" dirty="0"/>
          </a:p>
        </p:txBody>
      </p:sp>
      <p:sp>
        <p:nvSpPr>
          <p:cNvPr id="5" name="Subtitle 2"/>
          <p:cNvSpPr>
            <a:spLocks noGrp="1"/>
          </p:cNvSpPr>
          <p:nvPr>
            <p:ph type="subTitle" idx="1"/>
          </p:nvPr>
        </p:nvSpPr>
        <p:spPr bwMode="auto">
          <a:xfrm>
            <a:off x="1524000" y="3717032"/>
            <a:ext cx="9144000" cy="1655762"/>
          </a:xfrm>
        </p:spPr>
        <p:txBody>
          <a:bodyPr>
            <a:normAutofit/>
          </a:bodyPr>
          <a:lstStyle>
            <a:lvl1pPr marL="0" indent="0" algn="ctr">
              <a:buNone/>
              <a:defRPr sz="2000">
                <a:solidFill>
                  <a:srgbClr val="00779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fr-FR" dirty="0"/>
          </a:p>
        </p:txBody>
      </p:sp>
      <p:pic>
        <p:nvPicPr>
          <p:cNvPr id="11" name="Image 10">
            <a:extLst>
              <a:ext uri="{FF2B5EF4-FFF2-40B4-BE49-F238E27FC236}">
                <a16:creationId xmlns:a16="http://schemas.microsoft.com/office/drawing/2014/main" id="{29326B78-E6EB-5348-A463-9AF23B10D9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90206" y="5576096"/>
            <a:ext cx="1663594" cy="633533"/>
          </a:xfrm>
          <a:prstGeom prst="rect">
            <a:avLst/>
          </a:prstGeom>
        </p:spPr>
      </p:pic>
      <p:pic>
        <p:nvPicPr>
          <p:cNvPr id="13" name="Image 12">
            <a:extLst>
              <a:ext uri="{FF2B5EF4-FFF2-40B4-BE49-F238E27FC236}">
                <a16:creationId xmlns:a16="http://schemas.microsoft.com/office/drawing/2014/main" id="{FB48FB67-1207-E948-8F61-DB3664A031F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37142" y="5641987"/>
            <a:ext cx="867484" cy="501750"/>
          </a:xfrm>
          <a:prstGeom prst="rect">
            <a:avLst/>
          </a:prstGeom>
        </p:spPr>
      </p:pic>
      <p:pic>
        <p:nvPicPr>
          <p:cNvPr id="15" name="Image 14">
            <a:extLst>
              <a:ext uri="{FF2B5EF4-FFF2-40B4-BE49-F238E27FC236}">
                <a16:creationId xmlns:a16="http://schemas.microsoft.com/office/drawing/2014/main" id="{A3452989-5C2C-A846-AEFC-5098B1BFFF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05275" y="5457466"/>
            <a:ext cx="1379872" cy="870793"/>
          </a:xfrm>
          <a:prstGeom prst="rect">
            <a:avLst/>
          </a:prstGeom>
        </p:spPr>
      </p:pic>
      <p:pic>
        <p:nvPicPr>
          <p:cNvPr id="17" name="Image 16">
            <a:extLst>
              <a:ext uri="{FF2B5EF4-FFF2-40B4-BE49-F238E27FC236}">
                <a16:creationId xmlns:a16="http://schemas.microsoft.com/office/drawing/2014/main" id="{E8163914-E1A9-2B48-B1B3-48297211444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44262" y="5373216"/>
            <a:ext cx="1646047" cy="1039292"/>
          </a:xfrm>
          <a:prstGeom prst="rect">
            <a:avLst/>
          </a:prstGeom>
        </p:spPr>
      </p:pic>
      <p:grpSp>
        <p:nvGrpSpPr>
          <p:cNvPr id="19" name="Groupe 18">
            <a:extLst>
              <a:ext uri="{FF2B5EF4-FFF2-40B4-BE49-F238E27FC236}">
                <a16:creationId xmlns:a16="http://schemas.microsoft.com/office/drawing/2014/main" id="{630FA814-6FA0-E043-B8D4-097B049035E7}"/>
              </a:ext>
            </a:extLst>
          </p:cNvPr>
          <p:cNvGrpSpPr/>
          <p:nvPr userDrawn="1"/>
        </p:nvGrpSpPr>
        <p:grpSpPr>
          <a:xfrm>
            <a:off x="3733651" y="5445483"/>
            <a:ext cx="1277686" cy="953179"/>
            <a:chOff x="3976814" y="5500157"/>
            <a:chExt cx="895050" cy="667725"/>
          </a:xfrm>
        </p:grpSpPr>
        <p:pic>
          <p:nvPicPr>
            <p:cNvPr id="9" name="Image 8">
              <a:extLst>
                <a:ext uri="{FF2B5EF4-FFF2-40B4-BE49-F238E27FC236}">
                  <a16:creationId xmlns:a16="http://schemas.microsoft.com/office/drawing/2014/main" id="{54010BED-349F-424B-937B-633237F49AF0}"/>
                </a:ext>
              </a:extLst>
            </p:cNvPr>
            <p:cNvPicPr>
              <a:picLocks noChangeAspect="1"/>
            </p:cNvPicPr>
            <p:nvPr userDrawn="1"/>
          </p:nvPicPr>
          <p:blipFill rotWithShape="1">
            <a:blip r:embed="rId6">
              <a:extLst>
                <a:ext uri="{28A0092B-C50C-407E-A947-70E740481C1C}">
                  <a14:useLocalDpi xmlns:a14="http://schemas.microsoft.com/office/drawing/2010/main"/>
                </a:ext>
              </a:extLst>
            </a:blip>
            <a:srcRect r="-5250"/>
            <a:stretch/>
          </p:blipFill>
          <p:spPr>
            <a:xfrm>
              <a:off x="3976814" y="5500157"/>
              <a:ext cx="895050" cy="667725"/>
            </a:xfrm>
            <a:prstGeom prst="rect">
              <a:avLst/>
            </a:prstGeom>
          </p:spPr>
        </p:pic>
        <p:sp>
          <p:nvSpPr>
            <p:cNvPr id="18" name="Ellipse 17">
              <a:extLst>
                <a:ext uri="{FF2B5EF4-FFF2-40B4-BE49-F238E27FC236}">
                  <a16:creationId xmlns:a16="http://schemas.microsoft.com/office/drawing/2014/main" id="{41A20F9B-E436-5A44-83F8-B63FD821B872}"/>
                </a:ext>
              </a:extLst>
            </p:cNvPr>
            <p:cNvSpPr/>
            <p:nvPr userDrawn="1"/>
          </p:nvSpPr>
          <p:spPr>
            <a:xfrm>
              <a:off x="4655840" y="5735637"/>
              <a:ext cx="216024" cy="213643"/>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p>
        </p:txBody>
      </p:sp>
      <p:sp>
        <p:nvSpPr>
          <p:cNvPr id="5" name="Vertical Text Placeholder 2"/>
          <p:cNvSpPr>
            <a:spLocks noGrp="1"/>
          </p:cNvSpPr>
          <p:nvPr>
            <p:ph type="body" orient="vert" idx="1"/>
          </p:nvPr>
        </p:nvSpPr>
        <p:spPr bwMode="auto"/>
        <p:txBody>
          <a:bodyPr vert="eaVert"/>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6" name="Date Placeholder 3"/>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6" name="Date Placeholder 3"/>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fr-FR" dirty="0"/>
          </a:p>
        </p:txBody>
      </p:sp>
      <p:sp>
        <p:nvSpPr>
          <p:cNvPr id="5" name="Content Placeholder 2"/>
          <p:cNvSpPr>
            <a:spLocks noGrp="1"/>
          </p:cNvSpPr>
          <p:nvPr>
            <p:ph idx="1"/>
          </p:nvPr>
        </p:nvSpPr>
        <p:spPr bwMode="auto"/>
        <p:txBody>
          <a:bodyPr/>
          <a:lstStyle/>
          <a:p>
            <a:pPr lvl="0">
              <a:defRPr/>
            </a:pPr>
            <a:r>
              <a:rPr lang="fr-FR" dirty="0"/>
              <a:t>Cliquez pour modifier les styles du texte du masque</a:t>
            </a:r>
          </a:p>
          <a:p>
            <a:pPr lvl="1">
              <a:defRPr/>
            </a:pPr>
            <a:r>
              <a:rPr lang="fr-FR" dirty="0"/>
              <a:t>Deuxième niveau</a:t>
            </a:r>
          </a:p>
          <a:p>
            <a:pPr lvl="2">
              <a:defRPr/>
            </a:pPr>
            <a:r>
              <a:rPr lang="fr-FR" dirty="0"/>
              <a:t>Troisième niveau</a:t>
            </a:r>
          </a:p>
          <a:p>
            <a:pPr lvl="3">
              <a:defRPr/>
            </a:pPr>
            <a:r>
              <a:rPr lang="fr-FR" dirty="0"/>
              <a:t>Quatrième niveau</a:t>
            </a:r>
          </a:p>
          <a:p>
            <a:pPr lvl="4">
              <a:defRPr/>
            </a:pPr>
            <a:r>
              <a:rPr lang="fr-FR" dirty="0"/>
              <a:t>Cinquième niveau</a:t>
            </a:r>
          </a:p>
        </p:txBody>
      </p:sp>
      <p:sp>
        <p:nvSpPr>
          <p:cNvPr id="6" name="Date Placeholder 3"/>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normAutofit/>
          </a:bodyPr>
          <a:lstStyle>
            <a:lvl1pPr>
              <a:defRPr sz="4400">
                <a:solidFill>
                  <a:srgbClr val="AD1552"/>
                </a:solidFill>
              </a:defRPr>
            </a:lvl1pPr>
          </a:lstStyle>
          <a:p>
            <a:pPr>
              <a:defRPr/>
            </a:pPr>
            <a:r>
              <a:rPr lang="fr-FR"/>
              <a:t>Modifiez le style du titre</a:t>
            </a:r>
            <a:endParaRPr lang="fr-FR" dirty="0"/>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p>
        </p:txBody>
      </p:sp>
      <p:sp>
        <p:nvSpPr>
          <p:cNvPr id="6" name="Date Placeholder 3"/>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7" name="Date Placeholder 4"/>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9" name="Date Placeholder 6"/>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p>
        </p:txBody>
      </p:sp>
      <p:sp>
        <p:nvSpPr>
          <p:cNvPr id="5" name="Date Placeholder 2"/>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p>
        </p:txBody>
      </p:sp>
      <p:sp>
        <p:nvSpPr>
          <p:cNvPr id="7" name="Date Placeholder 4"/>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p>
        </p:txBody>
      </p:sp>
      <p:sp>
        <p:nvSpPr>
          <p:cNvPr id="7" name="Date Placeholder 4"/>
          <p:cNvSpPr>
            <a:spLocks noGrp="1"/>
          </p:cNvSpPr>
          <p:nvPr>
            <p:ph type="dt" sz="half" idx="10"/>
          </p:nvPr>
        </p:nvSpPr>
        <p:spPr bwMode="auto"/>
        <p:txBody>
          <a:bodyPr/>
          <a:lstStyle/>
          <a:p>
            <a:pPr>
              <a:defRPr/>
            </a:pPr>
            <a:fld id="{BCC18F51-09EC-435C-A3BA-64A766E099C0}" type="datetimeFigureOut">
              <a:t>13/11/2019</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8395586-F03A-48D1-94DF-16B239DF4FB5}" type="slidenum">
              <a:t>‹N°›</a:t>
            </a:fld>
            <a:endParaRPr lang="fr-F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5624FEE4-F16E-274D-B547-835F31F93AE6}"/>
              </a:ext>
            </a:extLst>
          </p:cNvPr>
          <p:cNvPicPr>
            <a:picLocks noChangeAspect="1"/>
          </p:cNvPicPr>
          <p:nvPr userDrawn="1"/>
        </p:nvPicPr>
        <p:blipFill rotWithShape="1">
          <a:blip r:embed="rId13">
            <a:extLst>
              <a:ext uri="{28A0092B-C50C-407E-A947-70E740481C1C}">
                <a14:useLocalDpi xmlns:a14="http://schemas.microsoft.com/office/drawing/2010/main"/>
              </a:ext>
            </a:extLst>
          </a:blip>
          <a:srcRect b="38533"/>
          <a:stretch/>
        </p:blipFill>
        <p:spPr>
          <a:xfrm>
            <a:off x="10385036" y="6126151"/>
            <a:ext cx="1175117" cy="731849"/>
          </a:xfrm>
          <a:prstGeom prst="rect">
            <a:avLst/>
          </a:prstGeom>
        </p:spPr>
      </p:pic>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dirty="0"/>
              <a:t>Modifiez le style du titre</a:t>
            </a: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dirty="0"/>
              <a:t>Cliquez pour modifier les styles du texte du masque</a:t>
            </a:r>
          </a:p>
          <a:p>
            <a:pPr lvl="1">
              <a:defRPr/>
            </a:pPr>
            <a:r>
              <a:rPr lang="fr-FR" dirty="0"/>
              <a:t>Deuxième niveau</a:t>
            </a:r>
          </a:p>
          <a:p>
            <a:pPr lvl="2">
              <a:defRPr/>
            </a:pPr>
            <a:r>
              <a:rPr lang="fr-FR" dirty="0"/>
              <a:t>Troisième niveau</a:t>
            </a:r>
          </a:p>
          <a:p>
            <a:pPr lvl="3">
              <a:defRPr/>
            </a:pPr>
            <a:r>
              <a:rPr lang="fr-FR" dirty="0"/>
              <a:t>Quatrième niveau</a:t>
            </a:r>
          </a:p>
          <a:p>
            <a:pPr lvl="4">
              <a:defRPr/>
            </a:pPr>
            <a:r>
              <a:rPr lang="fr-FR" dirty="0"/>
              <a:t>Cinquième niveau</a:t>
            </a:r>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t>13/11/2019</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10560496" y="6356350"/>
            <a:ext cx="793304" cy="365125"/>
          </a:xfrm>
          <a:prstGeom prst="rect">
            <a:avLst/>
          </a:prstGeom>
        </p:spPr>
        <p:txBody>
          <a:bodyPr vert="horz" lIns="91440" tIns="45720" rIns="91440" bIns="45720" rtlCol="0" anchor="ctr"/>
          <a:lstStyle>
            <a:lvl1pPr algn="r">
              <a:defRPr sz="1200">
                <a:solidFill>
                  <a:schemeClr val="bg1"/>
                </a:solidFill>
              </a:defRPr>
            </a:lvl1pPr>
          </a:lstStyle>
          <a:p>
            <a:pPr>
              <a:defRPr/>
            </a:pPr>
            <a:fld id="{08395586-F03A-48D1-94DF-16B239DF4FB5}" type="slidenum">
              <a:rPr lang="fr-FR" smtClean="0"/>
              <a:pPr>
                <a:defRPr/>
              </a:pPr>
              <a:t>‹N°›</a:t>
            </a:fld>
            <a:endParaRPr lang="fr-FR" dirty="0"/>
          </a:p>
        </p:txBody>
      </p:sp>
      <p:pic>
        <p:nvPicPr>
          <p:cNvPr id="12" name="Image 11">
            <a:extLst>
              <a:ext uri="{FF2B5EF4-FFF2-40B4-BE49-F238E27FC236}">
                <a16:creationId xmlns:a16="http://schemas.microsoft.com/office/drawing/2014/main" id="{C12C6D46-0BE3-B244-A027-03DD0B09DF9F}"/>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120336" y="6138749"/>
            <a:ext cx="1175117" cy="741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p:txStyles>
    <p:titleStyle>
      <a:lvl1pPr algn="l" defTabSz="914400" eaLnBrk="1" hangingPunct="1">
        <a:lnSpc>
          <a:spcPct val="90000"/>
        </a:lnSpc>
        <a:spcBef>
          <a:spcPts val="0"/>
        </a:spcBef>
        <a:buNone/>
        <a:defRPr sz="3200">
          <a:solidFill>
            <a:srgbClr val="AD1552"/>
          </a:solidFill>
          <a:latin typeface="League Spartan" pitchFamily="2" charset="77"/>
          <a:ea typeface="+mj-ea"/>
          <a:cs typeface="+mj-cs"/>
        </a:defRPr>
      </a:lvl1pPr>
    </p:titleStyle>
    <p:bodyStyle>
      <a:lvl1pPr marL="317500" indent="-317500" algn="l" defTabSz="914400" eaLnBrk="1" hangingPunct="1">
        <a:lnSpc>
          <a:spcPct val="110000"/>
        </a:lnSpc>
        <a:spcBef>
          <a:spcPts val="1000"/>
        </a:spcBef>
        <a:buSzPct val="75000"/>
        <a:buFontTx/>
        <a:buBlip>
          <a:blip r:embed="rId13"/>
        </a:buBlip>
        <a:tabLst/>
        <a:defRPr sz="2400">
          <a:solidFill>
            <a:schemeClr val="tx1"/>
          </a:solidFill>
          <a:latin typeface="+mn-lt"/>
          <a:ea typeface="+mn-ea"/>
          <a:cs typeface="+mn-cs"/>
        </a:defRPr>
      </a:lvl1pPr>
      <a:lvl2pPr marL="898525" indent="-441325" algn="l" defTabSz="914400" eaLnBrk="1" hangingPunct="1">
        <a:lnSpc>
          <a:spcPct val="90000"/>
        </a:lnSpc>
        <a:spcBef>
          <a:spcPts val="500"/>
        </a:spcBef>
        <a:buFont typeface="Police système"/>
        <a:buChar char="—"/>
        <a:tabLst/>
        <a:defRPr sz="2000">
          <a:solidFill>
            <a:schemeClr val="tx1"/>
          </a:solidFill>
          <a:latin typeface="+mn-lt"/>
          <a:ea typeface="+mn-ea"/>
          <a:cs typeface="+mn-cs"/>
        </a:defRPr>
      </a:lvl2pPr>
      <a:lvl3pPr marL="1206500" indent="-292100" algn="l" defTabSz="914400" eaLnBrk="1" hangingPunct="1">
        <a:lnSpc>
          <a:spcPct val="90000"/>
        </a:lnSpc>
        <a:spcBef>
          <a:spcPts val="500"/>
        </a:spcBef>
        <a:buFont typeface="Wingdings" pitchFamily="2" charset="2"/>
        <a:buChar char="§"/>
        <a:tabLst/>
        <a:defRPr sz="2000">
          <a:solidFill>
            <a:schemeClr val="tx1"/>
          </a:solidFill>
          <a:latin typeface="+mn-lt"/>
          <a:ea typeface="+mn-ea"/>
          <a:cs typeface="+mn-cs"/>
        </a:defRPr>
      </a:lvl3pPr>
      <a:lvl4pPr marL="1600200" indent="-228600" algn="l" defTabSz="914400" eaLnBrk="1" hangingPunct="1">
        <a:lnSpc>
          <a:spcPct val="90000"/>
        </a:lnSpc>
        <a:spcBef>
          <a:spcPts val="500"/>
        </a:spcBef>
        <a:buFont typeface="Arial"/>
        <a:buChar char="•"/>
        <a:defRPr sz="1800">
          <a:solidFill>
            <a:schemeClr val="tx1"/>
          </a:solidFill>
          <a:latin typeface="+mn-lt"/>
          <a:ea typeface="+mn-ea"/>
          <a:cs typeface="+mn-cs"/>
        </a:defRPr>
      </a:lvl4pPr>
      <a:lvl5pPr marL="2057400" indent="-228600" algn="l" defTabSz="914400" eaLnBrk="1" hangingPunct="1">
        <a:lnSpc>
          <a:spcPct val="90000"/>
        </a:lnSpc>
        <a:spcBef>
          <a:spcPts val="500"/>
        </a:spcBef>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4C548-5EC4-D047-B3BE-3BF7F5833F6F}"/>
              </a:ext>
            </a:extLst>
          </p:cNvPr>
          <p:cNvSpPr>
            <a:spLocks noGrp="1"/>
          </p:cNvSpPr>
          <p:nvPr>
            <p:ph type="ctrTitle"/>
          </p:nvPr>
        </p:nvSpPr>
        <p:spPr>
          <a:xfrm>
            <a:off x="983432" y="1122363"/>
            <a:ext cx="10153128" cy="2069941"/>
          </a:xfrm>
        </p:spPr>
        <p:txBody>
          <a:bodyPr>
            <a:normAutofit fontScale="90000"/>
          </a:bodyPr>
          <a:lstStyle/>
          <a:p>
            <a:r>
              <a:rPr lang="fr-FR" dirty="0"/>
              <a:t>Les compétences psychosociales : une approche pour le développement du pouvoir d’agir de la personne</a:t>
            </a:r>
          </a:p>
        </p:txBody>
      </p:sp>
      <p:sp>
        <p:nvSpPr>
          <p:cNvPr id="3" name="Sous-titre 2">
            <a:extLst>
              <a:ext uri="{FF2B5EF4-FFF2-40B4-BE49-F238E27FC236}">
                <a16:creationId xmlns:a16="http://schemas.microsoft.com/office/drawing/2014/main" id="{AF8C6DC3-D5DE-4848-93AC-6894002FA87F}"/>
              </a:ext>
            </a:extLst>
          </p:cNvPr>
          <p:cNvSpPr>
            <a:spLocks noGrp="1"/>
          </p:cNvSpPr>
          <p:nvPr>
            <p:ph type="subTitle" idx="1"/>
          </p:nvPr>
        </p:nvSpPr>
        <p:spPr/>
        <p:txBody>
          <a:bodyPr>
            <a:normAutofit lnSpcReduction="10000"/>
          </a:bodyPr>
          <a:lstStyle/>
          <a:p>
            <a:r>
              <a:rPr lang="fr-FR" dirty="0"/>
              <a:t>Les compétences psychosociales : de quoi parle-t-on ?</a:t>
            </a:r>
          </a:p>
          <a:p>
            <a:r>
              <a:rPr lang="fr-FR" dirty="0"/>
              <a:t>Lesquelles sont particulièrement impliquées dans le renforcement du pouvoir d’agir ?</a:t>
            </a:r>
          </a:p>
          <a:p>
            <a:r>
              <a:rPr lang="fr-FR" dirty="0"/>
              <a:t>Concrètement comment ça se passe ?</a:t>
            </a:r>
          </a:p>
        </p:txBody>
      </p:sp>
      <p:sp>
        <p:nvSpPr>
          <p:cNvPr id="6" name="Espace réservé du numéro de diapositive 5">
            <a:extLst>
              <a:ext uri="{FF2B5EF4-FFF2-40B4-BE49-F238E27FC236}">
                <a16:creationId xmlns:a16="http://schemas.microsoft.com/office/drawing/2014/main" id="{53F40BE1-7E56-D440-9552-BCF65B30AC76}"/>
              </a:ext>
            </a:extLst>
          </p:cNvPr>
          <p:cNvSpPr>
            <a:spLocks noGrp="1"/>
          </p:cNvSpPr>
          <p:nvPr>
            <p:ph type="sldNum" sz="quarter" idx="4294967295"/>
          </p:nvPr>
        </p:nvSpPr>
        <p:spPr>
          <a:xfrm>
            <a:off x="11398250" y="6356350"/>
            <a:ext cx="793750" cy="365125"/>
          </a:xfrm>
        </p:spPr>
        <p:txBody>
          <a:bodyPr/>
          <a:lstStyle/>
          <a:p>
            <a:pPr>
              <a:defRPr/>
            </a:pPr>
            <a:fld id="{08395586-F03A-48D1-94DF-16B239DF4FB5}" type="slidenum">
              <a:rPr lang="fr-FR" smtClean="0"/>
              <a:t>1</a:t>
            </a:fld>
            <a:endParaRPr lang="fr-FR"/>
          </a:p>
        </p:txBody>
      </p:sp>
      <p:sp>
        <p:nvSpPr>
          <p:cNvPr id="5" name="Rectangle 4">
            <a:extLst>
              <a:ext uri="{FF2B5EF4-FFF2-40B4-BE49-F238E27FC236}">
                <a16:creationId xmlns:a16="http://schemas.microsoft.com/office/drawing/2014/main" id="{F54BBA99-2253-45C9-A8FD-09865278B2F6}"/>
              </a:ext>
            </a:extLst>
          </p:cNvPr>
          <p:cNvSpPr/>
          <p:nvPr/>
        </p:nvSpPr>
        <p:spPr>
          <a:xfrm>
            <a:off x="119336" y="5445224"/>
            <a:ext cx="11953328" cy="141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6D45BED-B650-4D9C-834F-603B794E08E8}"/>
              </a:ext>
            </a:extLst>
          </p:cNvPr>
          <p:cNvSpPr txBox="1"/>
          <p:nvPr/>
        </p:nvSpPr>
        <p:spPr>
          <a:xfrm>
            <a:off x="335360" y="6237312"/>
            <a:ext cx="11737304" cy="584775"/>
          </a:xfrm>
          <a:prstGeom prst="rect">
            <a:avLst/>
          </a:prstGeom>
          <a:noFill/>
        </p:spPr>
        <p:txBody>
          <a:bodyPr wrap="square" rtlCol="0">
            <a:spAutoFit/>
          </a:bodyPr>
          <a:lstStyle/>
          <a:p>
            <a:r>
              <a:rPr lang="fr-FR" sz="1600" b="1" i="1" dirty="0">
                <a:solidFill>
                  <a:schemeClr val="bg1"/>
                </a:solidFill>
              </a:rPr>
              <a:t>Adeline MICHEL, chargée de projets à l’IREPS ARA. </a:t>
            </a:r>
          </a:p>
          <a:p>
            <a:r>
              <a:rPr lang="fr-FR" sz="1600" b="1" i="1" dirty="0">
                <a:solidFill>
                  <a:schemeClr val="bg1"/>
                </a:solidFill>
              </a:rPr>
              <a:t>Co-Référente du pôle ESE en Isère</a:t>
            </a:r>
          </a:p>
        </p:txBody>
      </p:sp>
    </p:spTree>
    <p:extLst>
      <p:ext uri="{BB962C8B-B14F-4D97-AF65-F5344CB8AC3E}">
        <p14:creationId xmlns:p14="http://schemas.microsoft.com/office/powerpoint/2010/main" val="384606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Agir sur l’environnement physique</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551384" y="2132856"/>
            <a:ext cx="11737304" cy="2952328"/>
          </a:xfrm>
        </p:spPr>
        <p:txBody>
          <a:bodyPr>
            <a:normAutofit fontScale="92500" lnSpcReduction="20000"/>
          </a:bodyPr>
          <a:lstStyle/>
          <a:p>
            <a:pPr marL="0" indent="0">
              <a:buNone/>
            </a:pPr>
            <a:r>
              <a:rPr lang="fr-FR" dirty="0">
                <a:solidFill>
                  <a:srgbClr val="007790"/>
                </a:solidFill>
              </a:rPr>
              <a:t>Est-ce que l’environnement physique est propice au développement des compétences individuelles ?</a:t>
            </a:r>
          </a:p>
          <a:p>
            <a:pPr marL="0" indent="0">
              <a:buNone/>
            </a:pPr>
            <a:endParaRPr lang="fr-FR" sz="1800" i="1" dirty="0">
              <a:solidFill>
                <a:srgbClr val="007790"/>
              </a:solidFill>
            </a:endParaRPr>
          </a:p>
          <a:p>
            <a:r>
              <a:rPr lang="fr-FR" dirty="0"/>
              <a:t>Réorganiser l’espace et le temps</a:t>
            </a:r>
          </a:p>
          <a:p>
            <a:r>
              <a:rPr lang="fr-FR" dirty="0"/>
              <a:t>Favoriser les activités en extérieur</a:t>
            </a:r>
          </a:p>
          <a:p>
            <a:pPr marL="0" indent="0">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10</a:t>
            </a:fld>
            <a:endParaRPr lang="fr-FR"/>
          </a:p>
        </p:txBody>
      </p:sp>
      <p:grpSp>
        <p:nvGrpSpPr>
          <p:cNvPr id="5" name="Groupe 4">
            <a:extLst>
              <a:ext uri="{FF2B5EF4-FFF2-40B4-BE49-F238E27FC236}">
                <a16:creationId xmlns:a16="http://schemas.microsoft.com/office/drawing/2014/main" id="{D6260970-4889-4C78-9AFE-23BFB158F364}"/>
              </a:ext>
            </a:extLst>
          </p:cNvPr>
          <p:cNvGrpSpPr/>
          <p:nvPr/>
        </p:nvGrpSpPr>
        <p:grpSpPr>
          <a:xfrm>
            <a:off x="950314" y="4414390"/>
            <a:ext cx="11842430" cy="765524"/>
            <a:chOff x="950314" y="4414390"/>
            <a:chExt cx="11842430" cy="765524"/>
          </a:xfrm>
        </p:grpSpPr>
        <p:sp>
          <p:nvSpPr>
            <p:cNvPr id="4" name="ZoneTexte 3">
              <a:extLst>
                <a:ext uri="{FF2B5EF4-FFF2-40B4-BE49-F238E27FC236}">
                  <a16:creationId xmlns:a16="http://schemas.microsoft.com/office/drawing/2014/main" id="{EA7FCC28-0ADA-465A-BA60-B7CBA8F90881}"/>
                </a:ext>
              </a:extLst>
            </p:cNvPr>
            <p:cNvSpPr txBox="1"/>
            <p:nvPr/>
          </p:nvSpPr>
          <p:spPr>
            <a:xfrm>
              <a:off x="2063552" y="4797152"/>
              <a:ext cx="10729192" cy="369332"/>
            </a:xfrm>
            <a:prstGeom prst="rect">
              <a:avLst/>
            </a:prstGeom>
            <a:noFill/>
          </p:spPr>
          <p:txBody>
            <a:bodyPr wrap="square" rtlCol="0">
              <a:spAutoFit/>
            </a:bodyPr>
            <a:lstStyle/>
            <a:p>
              <a:r>
                <a:rPr lang="fr-FR" dirty="0"/>
                <a:t>Pour soutenir le sentiment d’autonomie, de responsabilité, de compétence</a:t>
              </a:r>
            </a:p>
          </p:txBody>
        </p:sp>
        <p:pic>
          <p:nvPicPr>
            <p:cNvPr id="7" name="Image 6" descr="Une image contenant jeu&#10;&#10;Description générée automatiquement">
              <a:extLst>
                <a:ext uri="{FF2B5EF4-FFF2-40B4-BE49-F238E27FC236}">
                  <a16:creationId xmlns:a16="http://schemas.microsoft.com/office/drawing/2014/main" id="{8DAB21B2-055B-458F-B66C-7290575C61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78" b="20817"/>
            <a:stretch/>
          </p:blipFill>
          <p:spPr>
            <a:xfrm>
              <a:off x="950314" y="4414390"/>
              <a:ext cx="1080120" cy="765524"/>
            </a:xfrm>
            <a:prstGeom prst="rect">
              <a:avLst/>
            </a:prstGeom>
          </p:spPr>
        </p:pic>
      </p:grpSp>
    </p:spTree>
    <p:extLst>
      <p:ext uri="{BB962C8B-B14F-4D97-AF65-F5344CB8AC3E}">
        <p14:creationId xmlns:p14="http://schemas.microsoft.com/office/powerpoint/2010/main" val="70296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Agir sur l’environnement social</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227348" y="1916832"/>
            <a:ext cx="11737304" cy="3312368"/>
          </a:xfrm>
        </p:spPr>
        <p:txBody>
          <a:bodyPr>
            <a:normAutofit fontScale="85000" lnSpcReduction="20000"/>
          </a:bodyPr>
          <a:lstStyle/>
          <a:p>
            <a:pPr marL="0" indent="0">
              <a:buNone/>
            </a:pPr>
            <a:r>
              <a:rPr lang="fr-FR" dirty="0">
                <a:solidFill>
                  <a:srgbClr val="007790"/>
                </a:solidFill>
              </a:rPr>
              <a:t>Ma manière d’être est-elle cohérente avec les savoir-être que je cherche à développer chez l’autre ?</a:t>
            </a:r>
          </a:p>
          <a:p>
            <a:pPr marL="0" indent="0">
              <a:buNone/>
            </a:pPr>
            <a:endParaRPr lang="fr-FR" sz="1800" i="1" dirty="0">
              <a:solidFill>
                <a:srgbClr val="007790"/>
              </a:solidFill>
            </a:endParaRPr>
          </a:p>
          <a:p>
            <a:r>
              <a:rPr lang="fr-FR" dirty="0"/>
              <a:t>Apprentissage par imitation</a:t>
            </a:r>
          </a:p>
          <a:p>
            <a:r>
              <a:rPr lang="fr-FR" dirty="0"/>
              <a:t>Authenticité</a:t>
            </a:r>
          </a:p>
          <a:p>
            <a:r>
              <a:rPr lang="fr-FR" dirty="0"/>
              <a:t>Cohérence éducative</a:t>
            </a:r>
          </a:p>
          <a:p>
            <a:r>
              <a:rPr lang="fr-FR" dirty="0"/>
              <a:t>Proximité sociale</a:t>
            </a:r>
          </a:p>
          <a:p>
            <a:pPr marL="0" indent="0">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11</a:t>
            </a:fld>
            <a:endParaRPr lang="fr-FR"/>
          </a:p>
        </p:txBody>
      </p:sp>
    </p:spTree>
    <p:extLst>
      <p:ext uri="{BB962C8B-B14F-4D97-AF65-F5344CB8AC3E}">
        <p14:creationId xmlns:p14="http://schemas.microsoft.com/office/powerpoint/2010/main" val="9671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Agir sur l’individu</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227348" y="1916832"/>
            <a:ext cx="11737304" cy="2808312"/>
          </a:xfrm>
        </p:spPr>
        <p:txBody>
          <a:bodyPr>
            <a:normAutofit fontScale="92500" lnSpcReduction="20000"/>
          </a:bodyPr>
          <a:lstStyle/>
          <a:p>
            <a:pPr marL="0" indent="0">
              <a:buNone/>
            </a:pPr>
            <a:r>
              <a:rPr lang="fr-FR" dirty="0">
                <a:solidFill>
                  <a:srgbClr val="007790"/>
                </a:solidFill>
              </a:rPr>
              <a:t>En individuel ou en collectif</a:t>
            </a:r>
          </a:p>
          <a:p>
            <a:pPr marL="0" indent="0">
              <a:buNone/>
            </a:pPr>
            <a:endParaRPr lang="fr-FR" sz="1800" i="1" dirty="0">
              <a:solidFill>
                <a:srgbClr val="007790"/>
              </a:solidFill>
            </a:endParaRPr>
          </a:p>
          <a:p>
            <a:r>
              <a:rPr lang="fr-FR" dirty="0"/>
              <a:t>Un temps d’expérimentation pour vivre, ressentir, éprouver et mettre au travail une compétence</a:t>
            </a:r>
          </a:p>
          <a:p>
            <a:r>
              <a:rPr lang="fr-FR" dirty="0"/>
              <a:t>Un temps de discussion pour conscientiser et consolider les apprentissages</a:t>
            </a:r>
          </a:p>
          <a:p>
            <a:pPr marL="0" indent="0">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12</a:t>
            </a:fld>
            <a:endParaRPr lang="fr-FR"/>
          </a:p>
        </p:txBody>
      </p:sp>
    </p:spTree>
    <p:extLst>
      <p:ext uri="{BB962C8B-B14F-4D97-AF65-F5344CB8AC3E}">
        <p14:creationId xmlns:p14="http://schemas.microsoft.com/office/powerpoint/2010/main" val="34923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Exemple d’activités pour développer des CPS au service du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623392" y="2089369"/>
            <a:ext cx="11737304" cy="1915695"/>
          </a:xfrm>
        </p:spPr>
        <p:txBody>
          <a:bodyPr>
            <a:normAutofit/>
          </a:bodyPr>
          <a:lstStyle/>
          <a:p>
            <a:pPr marL="0" indent="0">
              <a:buNone/>
            </a:pPr>
            <a:r>
              <a:rPr lang="fr-FR" dirty="0">
                <a:solidFill>
                  <a:srgbClr val="007790"/>
                </a:solidFill>
              </a:rPr>
              <a:t>Avoir conscience de ses qualités et de ses forces</a:t>
            </a: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13</a:t>
            </a:fld>
            <a:endParaRPr lang="fr-FR"/>
          </a:p>
        </p:txBody>
      </p:sp>
      <p:pic>
        <p:nvPicPr>
          <p:cNvPr id="10" name="Image 9">
            <a:extLst>
              <a:ext uri="{FF2B5EF4-FFF2-40B4-BE49-F238E27FC236}">
                <a16:creationId xmlns:a16="http://schemas.microsoft.com/office/drawing/2014/main" id="{79E208AB-D6A5-4801-9841-0D22C713E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28675"/>
            <a:ext cx="3676650" cy="5200650"/>
          </a:xfrm>
          <a:prstGeom prst="rect">
            <a:avLst/>
          </a:prstGeom>
        </p:spPr>
      </p:pic>
      <p:pic>
        <p:nvPicPr>
          <p:cNvPr id="3074" name="Picture 2" descr="Résultat de recherche d'images pour &quot;fleur des qualités&quot;">
            <a:extLst>
              <a:ext uri="{FF2B5EF4-FFF2-40B4-BE49-F238E27FC236}">
                <a16:creationId xmlns:a16="http://schemas.microsoft.com/office/drawing/2014/main" id="{CD06D77A-C957-44D8-8104-DEA7752F9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00" y="2377806"/>
            <a:ext cx="3452589" cy="34067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Une image contenant assis, table, livre&#10;&#10;Description générée automatiquement">
            <a:extLst>
              <a:ext uri="{FF2B5EF4-FFF2-40B4-BE49-F238E27FC236}">
                <a16:creationId xmlns:a16="http://schemas.microsoft.com/office/drawing/2014/main" id="{6907513A-53D9-41A1-8248-55E53CEB10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548" y="692696"/>
            <a:ext cx="4597102" cy="4597102"/>
          </a:xfrm>
          <a:prstGeom prst="rect">
            <a:avLst/>
          </a:prstGeom>
        </p:spPr>
      </p:pic>
    </p:spTree>
    <p:extLst>
      <p:ext uri="{BB962C8B-B14F-4D97-AF65-F5344CB8AC3E}">
        <p14:creationId xmlns:p14="http://schemas.microsoft.com/office/powerpoint/2010/main" val="15664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Exemple d’activités pour développer des CPS au service du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335360" y="2348880"/>
            <a:ext cx="11737304" cy="2808312"/>
          </a:xfrm>
        </p:spPr>
        <p:txBody>
          <a:bodyPr>
            <a:normAutofit/>
          </a:bodyPr>
          <a:lstStyle/>
          <a:p>
            <a:pPr marL="0" indent="0">
              <a:buNone/>
            </a:pPr>
            <a:r>
              <a:rPr lang="fr-FR" dirty="0">
                <a:solidFill>
                  <a:srgbClr val="007790"/>
                </a:solidFill>
              </a:rPr>
              <a:t>Avoir conscience de ses qualités et de ses forces </a:t>
            </a:r>
          </a:p>
          <a:p>
            <a:pPr marL="0" indent="0">
              <a:buNone/>
            </a:pPr>
            <a:r>
              <a:rPr lang="fr-FR" dirty="0">
                <a:solidFill>
                  <a:srgbClr val="007790"/>
                </a:solidFill>
              </a:rPr>
              <a:t>Faire des choix</a:t>
            </a:r>
          </a:p>
          <a:p>
            <a:pPr marL="0" indent="0">
              <a:buNone/>
            </a:pP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14</a:t>
            </a:fld>
            <a:endParaRPr lang="fr-FR"/>
          </a:p>
        </p:txBody>
      </p:sp>
      <p:pic>
        <p:nvPicPr>
          <p:cNvPr id="5" name="Image 4" descr="Une image contenant intérieur, assis, homme, jouant&#10;&#10;Description générée automatiquement">
            <a:extLst>
              <a:ext uri="{FF2B5EF4-FFF2-40B4-BE49-F238E27FC236}">
                <a16:creationId xmlns:a16="http://schemas.microsoft.com/office/drawing/2014/main" id="{3EB4E3F0-593C-4515-BA6B-C41C278F7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25" y="1412776"/>
            <a:ext cx="4791075" cy="3238500"/>
          </a:xfrm>
          <a:prstGeom prst="rect">
            <a:avLst/>
          </a:prstGeom>
        </p:spPr>
      </p:pic>
      <p:pic>
        <p:nvPicPr>
          <p:cNvPr id="7" name="Espace réservé du contenu 1">
            <a:extLst>
              <a:ext uri="{FF2B5EF4-FFF2-40B4-BE49-F238E27FC236}">
                <a16:creationId xmlns:a16="http://schemas.microsoft.com/office/drawing/2014/main" id="{5C064B52-86F9-4E9B-A5A9-E525FCD528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632" y="2746514"/>
            <a:ext cx="4241949" cy="3233862"/>
          </a:xfrm>
          <a:prstGeom prst="rect">
            <a:avLst/>
          </a:prstGeom>
        </p:spPr>
      </p:pic>
      <p:sp>
        <p:nvSpPr>
          <p:cNvPr id="4" name="ZoneTexte 3">
            <a:extLst>
              <a:ext uri="{FF2B5EF4-FFF2-40B4-BE49-F238E27FC236}">
                <a16:creationId xmlns:a16="http://schemas.microsoft.com/office/drawing/2014/main" id="{9E1AF3AD-7886-410B-AF3D-3CA4472B736E}"/>
              </a:ext>
            </a:extLst>
          </p:cNvPr>
          <p:cNvSpPr txBox="1"/>
          <p:nvPr/>
        </p:nvSpPr>
        <p:spPr>
          <a:xfrm>
            <a:off x="7248128" y="4780047"/>
            <a:ext cx="2945817" cy="1200329"/>
          </a:xfrm>
          <a:prstGeom prst="rect">
            <a:avLst/>
          </a:prstGeom>
          <a:solidFill>
            <a:schemeClr val="bg1"/>
          </a:solidFill>
          <a:ln w="38100">
            <a:solidFill>
              <a:srgbClr val="AD1552"/>
            </a:solidFill>
          </a:ln>
        </p:spPr>
        <p:txBody>
          <a:bodyPr wrap="square" rtlCol="0">
            <a:spAutoFit/>
          </a:bodyPr>
          <a:lstStyle/>
          <a:p>
            <a:endParaRPr lang="fr-FR" dirty="0"/>
          </a:p>
          <a:p>
            <a:r>
              <a:rPr lang="fr-FR" dirty="0"/>
              <a:t>Expérimentons !</a:t>
            </a:r>
          </a:p>
          <a:p>
            <a:r>
              <a:rPr lang="fr-FR" dirty="0"/>
              <a:t>Activité: Je dois, je choisis</a:t>
            </a:r>
          </a:p>
          <a:p>
            <a:endParaRPr lang="fr-FR" dirty="0"/>
          </a:p>
        </p:txBody>
      </p:sp>
    </p:spTree>
    <p:extLst>
      <p:ext uri="{BB962C8B-B14F-4D97-AF65-F5344CB8AC3E}">
        <p14:creationId xmlns:p14="http://schemas.microsoft.com/office/powerpoint/2010/main" val="62405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Exemple d’activités pour développer des CPS au service du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335360" y="2056851"/>
            <a:ext cx="11737304" cy="3097340"/>
          </a:xfrm>
        </p:spPr>
        <p:txBody>
          <a:bodyPr>
            <a:normAutofit/>
          </a:bodyPr>
          <a:lstStyle/>
          <a:p>
            <a:pPr marL="0" indent="0">
              <a:buNone/>
            </a:pPr>
            <a:r>
              <a:rPr lang="fr-FR" dirty="0">
                <a:solidFill>
                  <a:srgbClr val="007790"/>
                </a:solidFill>
              </a:rPr>
              <a:t>Avoir conscience de ses qualités et de ses forces </a:t>
            </a:r>
          </a:p>
          <a:p>
            <a:pPr marL="0" indent="0">
              <a:buNone/>
            </a:pPr>
            <a:r>
              <a:rPr lang="fr-FR" dirty="0">
                <a:solidFill>
                  <a:srgbClr val="007790"/>
                </a:solidFill>
              </a:rPr>
              <a:t>Faire des choix</a:t>
            </a:r>
          </a:p>
          <a:p>
            <a:pPr marL="0" indent="0">
              <a:buNone/>
            </a:pPr>
            <a:r>
              <a:rPr lang="fr-FR" dirty="0">
                <a:solidFill>
                  <a:srgbClr val="007790"/>
                </a:solidFill>
              </a:rPr>
              <a:t>Avoir conscience de ses besoins</a:t>
            </a:r>
          </a:p>
          <a:p>
            <a:pPr marL="0" indent="0">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15</a:t>
            </a:fld>
            <a:endParaRPr lang="fr-FR"/>
          </a:p>
        </p:txBody>
      </p:sp>
      <p:grpSp>
        <p:nvGrpSpPr>
          <p:cNvPr id="4" name="Groupe 3">
            <a:extLst>
              <a:ext uri="{FF2B5EF4-FFF2-40B4-BE49-F238E27FC236}">
                <a16:creationId xmlns:a16="http://schemas.microsoft.com/office/drawing/2014/main" id="{813221ED-4284-4AB4-834D-1CB6BA18ECC2}"/>
              </a:ext>
            </a:extLst>
          </p:cNvPr>
          <p:cNvGrpSpPr/>
          <p:nvPr/>
        </p:nvGrpSpPr>
        <p:grpSpPr>
          <a:xfrm>
            <a:off x="119336" y="3542670"/>
            <a:ext cx="6123794" cy="2897421"/>
            <a:chOff x="119336" y="3542670"/>
            <a:chExt cx="6123794" cy="2897421"/>
          </a:xfrm>
        </p:grpSpPr>
        <p:pic>
          <p:nvPicPr>
            <p:cNvPr id="1026" name="Picture 2" descr="Résultat de recherche d'images pour &quot;carte des besoins&quot;">
              <a:extLst>
                <a:ext uri="{FF2B5EF4-FFF2-40B4-BE49-F238E27FC236}">
                  <a16:creationId xmlns:a16="http://schemas.microsoft.com/office/drawing/2014/main" id="{6CF8AC62-A8F7-4F76-B696-0194B042A07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973" t="7084" r="4769" b="3096"/>
            <a:stretch/>
          </p:blipFill>
          <p:spPr bwMode="auto">
            <a:xfrm>
              <a:off x="4337160" y="3786558"/>
              <a:ext cx="1905970" cy="2504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carte des besoins&quot;">
              <a:extLst>
                <a:ext uri="{FF2B5EF4-FFF2-40B4-BE49-F238E27FC236}">
                  <a16:creationId xmlns:a16="http://schemas.microsoft.com/office/drawing/2014/main" id="{0C4E4E71-428A-489C-9E52-133E10F805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369" y="3786558"/>
              <a:ext cx="17621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carte des besoins&quot;">
              <a:extLst>
                <a:ext uri="{FF2B5EF4-FFF2-40B4-BE49-F238E27FC236}">
                  <a16:creationId xmlns:a16="http://schemas.microsoft.com/office/drawing/2014/main" id="{28C77879-1B69-410F-942F-D87F5780E1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36" y="3542670"/>
              <a:ext cx="2229656" cy="289742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Résultat de recherche d'images pour &quot;la fleur des besoins&quot;">
            <a:extLst>
              <a:ext uri="{FF2B5EF4-FFF2-40B4-BE49-F238E27FC236}">
                <a16:creationId xmlns:a16="http://schemas.microsoft.com/office/drawing/2014/main" id="{62AEED37-16F6-42F6-915C-823EEF77A5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064" y="1628800"/>
            <a:ext cx="3347070" cy="298142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objet, table, horloge, petit&#10;&#10;Description générée automatiquement">
            <a:extLst>
              <a:ext uri="{FF2B5EF4-FFF2-40B4-BE49-F238E27FC236}">
                <a16:creationId xmlns:a16="http://schemas.microsoft.com/office/drawing/2014/main" id="{0591A4B2-6EA0-42C8-A8DB-8A2B2B9BF2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6067" y="1029273"/>
            <a:ext cx="4491081" cy="4491081"/>
          </a:xfrm>
          <a:prstGeom prst="rect">
            <a:avLst/>
          </a:prstGeom>
        </p:spPr>
      </p:pic>
      <p:pic>
        <p:nvPicPr>
          <p:cNvPr id="10" name="Image 9">
            <a:extLst>
              <a:ext uri="{FF2B5EF4-FFF2-40B4-BE49-F238E27FC236}">
                <a16:creationId xmlns:a16="http://schemas.microsoft.com/office/drawing/2014/main" id="{BB93246C-E879-4F91-970A-F9B20BCA3B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9705" y="1514436"/>
            <a:ext cx="5193364" cy="4951344"/>
          </a:xfrm>
          <a:prstGeom prst="rect">
            <a:avLst/>
          </a:prstGeom>
        </p:spPr>
      </p:pic>
      <p:pic>
        <p:nvPicPr>
          <p:cNvPr id="12" name="Image 11">
            <a:extLst>
              <a:ext uri="{FF2B5EF4-FFF2-40B4-BE49-F238E27FC236}">
                <a16:creationId xmlns:a16="http://schemas.microsoft.com/office/drawing/2014/main" id="{13E50CA1-2DE7-4F46-A753-EA887354104F}"/>
              </a:ext>
            </a:extLst>
          </p:cNvPr>
          <p:cNvPicPr>
            <a:picLocks noChangeAspect="1"/>
          </p:cNvPicPr>
          <p:nvPr/>
        </p:nvPicPr>
        <p:blipFill rotWithShape="1">
          <a:blip r:embed="rId10"/>
          <a:srcRect l="26375" t="12201" r="42913" b="4653"/>
          <a:stretch/>
        </p:blipFill>
        <p:spPr>
          <a:xfrm>
            <a:off x="2966268" y="0"/>
            <a:ext cx="6471908" cy="9855772"/>
          </a:xfrm>
          <a:prstGeom prst="rect">
            <a:avLst/>
          </a:prstGeom>
        </p:spPr>
      </p:pic>
    </p:spTree>
    <p:extLst>
      <p:ext uri="{BB962C8B-B14F-4D97-AF65-F5344CB8AC3E}">
        <p14:creationId xmlns:p14="http://schemas.microsoft.com/office/powerpoint/2010/main" val="384949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Exemple d’activités pour développer des CPS au service du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335360" y="2348880"/>
            <a:ext cx="11737304" cy="2808312"/>
          </a:xfrm>
        </p:spPr>
        <p:txBody>
          <a:bodyPr>
            <a:normAutofit fontScale="85000" lnSpcReduction="20000"/>
          </a:bodyPr>
          <a:lstStyle/>
          <a:p>
            <a:pPr marL="0" indent="0">
              <a:buNone/>
            </a:pPr>
            <a:r>
              <a:rPr lang="fr-FR" dirty="0">
                <a:solidFill>
                  <a:srgbClr val="007790"/>
                </a:solidFill>
              </a:rPr>
              <a:t>Avoir conscience de ses qualités et de ses forces </a:t>
            </a:r>
          </a:p>
          <a:p>
            <a:pPr marL="0" indent="0">
              <a:buNone/>
            </a:pPr>
            <a:r>
              <a:rPr lang="fr-FR" dirty="0">
                <a:solidFill>
                  <a:srgbClr val="007790"/>
                </a:solidFill>
              </a:rPr>
              <a:t>Faire des choix</a:t>
            </a:r>
          </a:p>
          <a:p>
            <a:pPr marL="0" indent="0">
              <a:buNone/>
            </a:pPr>
            <a:r>
              <a:rPr lang="fr-FR" dirty="0">
                <a:solidFill>
                  <a:srgbClr val="007790"/>
                </a:solidFill>
              </a:rPr>
              <a:t>Avoir conscience de ses besoins</a:t>
            </a:r>
          </a:p>
          <a:p>
            <a:pPr marL="0" indent="0">
              <a:buNone/>
            </a:pPr>
            <a:r>
              <a:rPr lang="fr-FR" dirty="0">
                <a:solidFill>
                  <a:srgbClr val="007790"/>
                </a:solidFill>
              </a:rPr>
              <a:t>Compétences émotionnelles </a:t>
            </a:r>
          </a:p>
          <a:p>
            <a:pPr marL="0" indent="0">
              <a:buNone/>
            </a:pPr>
            <a:endParaRPr lang="fr-FR" sz="1800" i="1" dirty="0">
              <a:solidFill>
                <a:srgbClr val="007790"/>
              </a:solidFill>
            </a:endParaRPr>
          </a:p>
          <a:p>
            <a:pPr marL="0" indent="0">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16</a:t>
            </a:fld>
            <a:endParaRPr lang="fr-FR"/>
          </a:p>
        </p:txBody>
      </p:sp>
      <p:pic>
        <p:nvPicPr>
          <p:cNvPr id="2050" name="Picture 2" descr="Résultat de recherche d'images pour &quot;météo des humeurs&quot;">
            <a:extLst>
              <a:ext uri="{FF2B5EF4-FFF2-40B4-BE49-F238E27FC236}">
                <a16:creationId xmlns:a16="http://schemas.microsoft.com/office/drawing/2014/main" id="{39E6E885-10BD-442C-BB55-9B320CD10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255" y="2095686"/>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météo des humeurs&quot;">
            <a:extLst>
              <a:ext uri="{FF2B5EF4-FFF2-40B4-BE49-F238E27FC236}">
                <a16:creationId xmlns:a16="http://schemas.microsoft.com/office/drawing/2014/main" id="{CD8550F5-117B-47AE-B3EF-0EA6C656A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411" y="3429000"/>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4AA5D73-D0B2-45E5-825C-823C2C885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839" y="0"/>
            <a:ext cx="4856321" cy="6858000"/>
          </a:xfrm>
          <a:prstGeom prst="rect">
            <a:avLst/>
          </a:prstGeom>
        </p:spPr>
      </p:pic>
      <p:pic>
        <p:nvPicPr>
          <p:cNvPr id="14" name="Image 13" descr="Une image contenant texte, capture d’écran&#10;&#10;Description générée automatiquement">
            <a:extLst>
              <a:ext uri="{FF2B5EF4-FFF2-40B4-BE49-F238E27FC236}">
                <a16:creationId xmlns:a16="http://schemas.microsoft.com/office/drawing/2014/main" id="{916E77AC-3B66-496F-BA4B-F3832EEAC6C5}"/>
              </a:ext>
            </a:extLst>
          </p:cNvPr>
          <p:cNvPicPr>
            <a:picLocks noChangeAspect="1"/>
          </p:cNvPicPr>
          <p:nvPr/>
        </p:nvPicPr>
        <p:blipFill rotWithShape="1">
          <a:blip r:embed="rId6">
            <a:extLst>
              <a:ext uri="{28A0092B-C50C-407E-A947-70E740481C1C}">
                <a14:useLocalDpi xmlns:a14="http://schemas.microsoft.com/office/drawing/2010/main" val="0"/>
              </a:ext>
            </a:extLst>
          </a:blip>
          <a:srcRect l="15001" t="31529" r="12201" b="10100"/>
          <a:stretch/>
        </p:blipFill>
        <p:spPr>
          <a:xfrm>
            <a:off x="3431704" y="-243408"/>
            <a:ext cx="7200800" cy="7698200"/>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4D44FBA1-9E52-4848-81D0-0C0EF6E98F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6750" y="1809750"/>
            <a:ext cx="3238500" cy="3238500"/>
          </a:xfrm>
          <a:prstGeom prst="rect">
            <a:avLst/>
          </a:prstGeom>
        </p:spPr>
      </p:pic>
    </p:spTree>
    <p:extLst>
      <p:ext uri="{BB962C8B-B14F-4D97-AF65-F5344CB8AC3E}">
        <p14:creationId xmlns:p14="http://schemas.microsoft.com/office/powerpoint/2010/main" val="21257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Exemple d’activités pour développer des CPS au service du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335360" y="2348880"/>
            <a:ext cx="11737304" cy="3816424"/>
          </a:xfrm>
        </p:spPr>
        <p:txBody>
          <a:bodyPr>
            <a:normAutofit fontScale="92500" lnSpcReduction="10000"/>
          </a:bodyPr>
          <a:lstStyle/>
          <a:p>
            <a:pPr marL="0" indent="0">
              <a:buNone/>
            </a:pPr>
            <a:r>
              <a:rPr lang="fr-FR" dirty="0">
                <a:solidFill>
                  <a:srgbClr val="007790"/>
                </a:solidFill>
              </a:rPr>
              <a:t>Avoir conscience de ses qualités et de ses forces </a:t>
            </a:r>
          </a:p>
          <a:p>
            <a:pPr marL="0" indent="0">
              <a:buNone/>
            </a:pPr>
            <a:r>
              <a:rPr lang="fr-FR" dirty="0">
                <a:solidFill>
                  <a:srgbClr val="007790"/>
                </a:solidFill>
              </a:rPr>
              <a:t>Faire des choix</a:t>
            </a:r>
          </a:p>
          <a:p>
            <a:pPr marL="0" indent="0">
              <a:buNone/>
            </a:pPr>
            <a:r>
              <a:rPr lang="fr-FR" dirty="0">
                <a:solidFill>
                  <a:srgbClr val="007790"/>
                </a:solidFill>
              </a:rPr>
              <a:t>Avoir conscience de ses besoins</a:t>
            </a:r>
          </a:p>
          <a:p>
            <a:pPr marL="0" indent="0">
              <a:buNone/>
            </a:pPr>
            <a:r>
              <a:rPr lang="fr-FR" dirty="0">
                <a:solidFill>
                  <a:srgbClr val="007790"/>
                </a:solidFill>
              </a:rPr>
              <a:t>Compétences émotionnelles </a:t>
            </a:r>
          </a:p>
          <a:p>
            <a:pPr marL="0" indent="0">
              <a:buNone/>
            </a:pPr>
            <a:r>
              <a:rPr lang="fr-FR" dirty="0">
                <a:solidFill>
                  <a:srgbClr val="007790"/>
                </a:solidFill>
              </a:rPr>
              <a:t>Savoir coopérer  </a:t>
            </a:r>
          </a:p>
          <a:p>
            <a:pPr marL="0" indent="0">
              <a:buNone/>
            </a:pPr>
            <a:endParaRPr lang="fr-FR" sz="1800" i="1" dirty="0">
              <a:solidFill>
                <a:srgbClr val="007790"/>
              </a:solidFill>
            </a:endParaRPr>
          </a:p>
          <a:p>
            <a:pPr marL="0" indent="0">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17</a:t>
            </a:fld>
            <a:endParaRPr lang="fr-FR"/>
          </a:p>
        </p:txBody>
      </p:sp>
      <p:pic>
        <p:nvPicPr>
          <p:cNvPr id="8" name="Image 7" descr="Une image contenant noir, équitation, assis, chat&#10;&#10;Description générée automatiquement">
            <a:extLst>
              <a:ext uri="{FF2B5EF4-FFF2-40B4-BE49-F238E27FC236}">
                <a16:creationId xmlns:a16="http://schemas.microsoft.com/office/drawing/2014/main" id="{94D0837B-0592-4715-A829-FAD5AE595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88" y="1027906"/>
            <a:ext cx="3372321" cy="5220429"/>
          </a:xfrm>
          <a:prstGeom prst="rect">
            <a:avLst/>
          </a:prstGeom>
        </p:spPr>
      </p:pic>
      <p:sp>
        <p:nvSpPr>
          <p:cNvPr id="7" name="ZoneTexte 6">
            <a:extLst>
              <a:ext uri="{FF2B5EF4-FFF2-40B4-BE49-F238E27FC236}">
                <a16:creationId xmlns:a16="http://schemas.microsoft.com/office/drawing/2014/main" id="{DBA14366-E49E-4C84-A1DC-EF0DB82C8610}"/>
              </a:ext>
            </a:extLst>
          </p:cNvPr>
          <p:cNvSpPr txBox="1"/>
          <p:nvPr/>
        </p:nvSpPr>
        <p:spPr>
          <a:xfrm>
            <a:off x="1703512" y="4964975"/>
            <a:ext cx="2945817" cy="1200329"/>
          </a:xfrm>
          <a:prstGeom prst="rect">
            <a:avLst/>
          </a:prstGeom>
          <a:solidFill>
            <a:schemeClr val="bg1"/>
          </a:solidFill>
          <a:ln w="38100">
            <a:solidFill>
              <a:srgbClr val="AD1552"/>
            </a:solidFill>
          </a:ln>
        </p:spPr>
        <p:txBody>
          <a:bodyPr wrap="square" rtlCol="0">
            <a:spAutoFit/>
          </a:bodyPr>
          <a:lstStyle/>
          <a:p>
            <a:endParaRPr lang="fr-FR" dirty="0"/>
          </a:p>
          <a:p>
            <a:r>
              <a:rPr lang="fr-FR" dirty="0"/>
              <a:t>Expérimentons !</a:t>
            </a:r>
          </a:p>
          <a:p>
            <a:r>
              <a:rPr lang="fr-FR" dirty="0"/>
              <a:t>Activité: Le nœud humain</a:t>
            </a:r>
          </a:p>
          <a:p>
            <a:endParaRPr lang="fr-FR" dirty="0"/>
          </a:p>
        </p:txBody>
      </p:sp>
    </p:spTree>
    <p:extLst>
      <p:ext uri="{BB962C8B-B14F-4D97-AF65-F5344CB8AC3E}">
        <p14:creationId xmlns:p14="http://schemas.microsoft.com/office/powerpoint/2010/main" val="37634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Exemple d’activités pour développer des CPS au service du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335360" y="2348879"/>
            <a:ext cx="11737304" cy="3888433"/>
          </a:xfrm>
        </p:spPr>
        <p:txBody>
          <a:bodyPr>
            <a:normAutofit fontScale="70000" lnSpcReduction="20000"/>
          </a:bodyPr>
          <a:lstStyle/>
          <a:p>
            <a:pPr marL="0" indent="0">
              <a:buNone/>
            </a:pPr>
            <a:r>
              <a:rPr lang="fr-FR" sz="3600" dirty="0">
                <a:solidFill>
                  <a:srgbClr val="007790"/>
                </a:solidFill>
              </a:rPr>
              <a:t>Avoir conscience de ses qualités et de ses forces </a:t>
            </a:r>
          </a:p>
          <a:p>
            <a:pPr marL="0" indent="0">
              <a:buNone/>
            </a:pPr>
            <a:r>
              <a:rPr lang="fr-FR" sz="3600" dirty="0">
                <a:solidFill>
                  <a:srgbClr val="007790"/>
                </a:solidFill>
              </a:rPr>
              <a:t>Faire des choix</a:t>
            </a:r>
          </a:p>
          <a:p>
            <a:pPr marL="0" indent="0">
              <a:buNone/>
            </a:pPr>
            <a:r>
              <a:rPr lang="fr-FR" sz="3600" dirty="0">
                <a:solidFill>
                  <a:srgbClr val="007790"/>
                </a:solidFill>
              </a:rPr>
              <a:t>Avoir conscience de ses besoins</a:t>
            </a:r>
          </a:p>
          <a:p>
            <a:pPr marL="0" indent="0">
              <a:buNone/>
            </a:pPr>
            <a:r>
              <a:rPr lang="fr-FR" sz="3600" dirty="0">
                <a:solidFill>
                  <a:srgbClr val="007790"/>
                </a:solidFill>
              </a:rPr>
              <a:t>Compétences émotionnelles </a:t>
            </a:r>
          </a:p>
          <a:p>
            <a:pPr marL="0" indent="0">
              <a:buNone/>
            </a:pPr>
            <a:r>
              <a:rPr lang="fr-FR" sz="3600" dirty="0">
                <a:solidFill>
                  <a:srgbClr val="007790"/>
                </a:solidFill>
              </a:rPr>
              <a:t>Savoir coopérer  </a:t>
            </a:r>
          </a:p>
          <a:p>
            <a:pPr marL="0" indent="0">
              <a:buNone/>
            </a:pPr>
            <a:r>
              <a:rPr lang="fr-FR" sz="3600" dirty="0">
                <a:solidFill>
                  <a:srgbClr val="007790"/>
                </a:solidFill>
              </a:rPr>
              <a:t>Résolution de problème </a:t>
            </a:r>
          </a:p>
          <a:p>
            <a:pPr marL="0" indent="0">
              <a:buNone/>
            </a:pPr>
            <a:endParaRPr lang="fr-FR" sz="1800" i="1" dirty="0">
              <a:solidFill>
                <a:srgbClr val="007790"/>
              </a:solidFill>
            </a:endParaRPr>
          </a:p>
          <a:p>
            <a:pPr marL="0" indent="0">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18</a:t>
            </a:fld>
            <a:endParaRPr lang="fr-FR"/>
          </a:p>
        </p:txBody>
      </p:sp>
      <p:pic>
        <p:nvPicPr>
          <p:cNvPr id="5122" name="Picture 2" descr="Résultat de recherche d'images pour &quot;peinture enfant&quot;">
            <a:extLst>
              <a:ext uri="{FF2B5EF4-FFF2-40B4-BE49-F238E27FC236}">
                <a16:creationId xmlns:a16="http://schemas.microsoft.com/office/drawing/2014/main" id="{1C8290E7-DF35-486B-BCBB-74CAAD374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522" y="1725786"/>
            <a:ext cx="4014905" cy="26717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signe&#10;&#10;Description générée automatiquement">
            <a:extLst>
              <a:ext uri="{FF2B5EF4-FFF2-40B4-BE49-F238E27FC236}">
                <a16:creationId xmlns:a16="http://schemas.microsoft.com/office/drawing/2014/main" id="{599EEFD6-E23A-497F-A34A-F6726ED58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949" y="1603375"/>
            <a:ext cx="3286125" cy="4752975"/>
          </a:xfrm>
          <a:prstGeom prst="rect">
            <a:avLst/>
          </a:prstGeom>
        </p:spPr>
      </p:pic>
    </p:spTree>
    <p:extLst>
      <p:ext uri="{BB962C8B-B14F-4D97-AF65-F5344CB8AC3E}">
        <p14:creationId xmlns:p14="http://schemas.microsoft.com/office/powerpoint/2010/main" val="8477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Agir sur l’individu</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227348" y="1916832"/>
            <a:ext cx="11737304" cy="2808312"/>
          </a:xfrm>
        </p:spPr>
        <p:txBody>
          <a:bodyPr>
            <a:normAutofit fontScale="92500" lnSpcReduction="20000"/>
          </a:bodyPr>
          <a:lstStyle/>
          <a:p>
            <a:pPr marL="0" indent="0">
              <a:buNone/>
            </a:pPr>
            <a:r>
              <a:rPr lang="fr-FR" dirty="0">
                <a:solidFill>
                  <a:srgbClr val="007790"/>
                </a:solidFill>
              </a:rPr>
              <a:t>En individuel, ou en collectif</a:t>
            </a:r>
          </a:p>
          <a:p>
            <a:pPr marL="0" indent="0">
              <a:buNone/>
            </a:pPr>
            <a:endParaRPr lang="fr-FR" sz="1800" i="1" dirty="0">
              <a:solidFill>
                <a:srgbClr val="007790"/>
              </a:solidFill>
            </a:endParaRPr>
          </a:p>
          <a:p>
            <a:r>
              <a:rPr lang="fr-FR" dirty="0"/>
              <a:t>Un temps d’expérimentation pour vivre, ressentir, éprouver et mettre au travail une compétence</a:t>
            </a:r>
          </a:p>
          <a:p>
            <a:r>
              <a:rPr lang="fr-FR" dirty="0"/>
              <a:t>Un temps de discussion pour conscientiser et consolider les apprentissages</a:t>
            </a:r>
          </a:p>
          <a:p>
            <a:pPr marL="0" indent="0">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19</a:t>
            </a:fld>
            <a:endParaRPr lang="fr-FR"/>
          </a:p>
        </p:txBody>
      </p:sp>
    </p:spTree>
    <p:extLst>
      <p:ext uri="{BB962C8B-B14F-4D97-AF65-F5344CB8AC3E}">
        <p14:creationId xmlns:p14="http://schemas.microsoft.com/office/powerpoint/2010/main" val="235947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A203B82-D282-BB4E-914B-31320B7D0182}"/>
              </a:ext>
            </a:extLst>
          </p:cNvPr>
          <p:cNvSpPr>
            <a:spLocks noGrp="1"/>
          </p:cNvSpPr>
          <p:nvPr>
            <p:ph type="title"/>
          </p:nvPr>
        </p:nvSpPr>
        <p:spPr>
          <a:xfrm>
            <a:off x="1199456" y="136525"/>
            <a:ext cx="10515600" cy="2852737"/>
          </a:xfrm>
        </p:spPr>
        <p:txBody>
          <a:bodyPr/>
          <a:lstStyle/>
          <a:p>
            <a:r>
              <a:rPr lang="fr-FR" dirty="0"/>
              <a:t>Les compétences psychosociales</a:t>
            </a:r>
          </a:p>
        </p:txBody>
      </p:sp>
      <p:sp>
        <p:nvSpPr>
          <p:cNvPr id="8" name="Espace réservé du texte 7">
            <a:extLst>
              <a:ext uri="{FF2B5EF4-FFF2-40B4-BE49-F238E27FC236}">
                <a16:creationId xmlns:a16="http://schemas.microsoft.com/office/drawing/2014/main" id="{763A4BF1-4CA5-7944-B296-44E3F7D2E223}"/>
              </a:ext>
            </a:extLst>
          </p:cNvPr>
          <p:cNvSpPr>
            <a:spLocks noGrp="1"/>
          </p:cNvSpPr>
          <p:nvPr>
            <p:ph type="body" idx="1"/>
          </p:nvPr>
        </p:nvSpPr>
        <p:spPr>
          <a:xfrm>
            <a:off x="335360" y="3356992"/>
            <a:ext cx="10515600" cy="2488630"/>
          </a:xfrm>
        </p:spPr>
        <p:txBody>
          <a:bodyPr>
            <a:normAutofit/>
          </a:bodyPr>
          <a:lstStyle/>
          <a:p>
            <a:pPr algn="ctr"/>
            <a:r>
              <a:rPr lang="fr-FR" dirty="0">
                <a:solidFill>
                  <a:schemeClr val="tx1"/>
                </a:solidFill>
                <a:latin typeface="Calibri" panose="020F0502020204030204" pitchFamily="34" charset="0"/>
                <a:ea typeface="Verdana" panose="020B0604030504040204" pitchFamily="34" charset="0"/>
                <a:cs typeface="Calibri" panose="020F0502020204030204" pitchFamily="34" charset="0"/>
              </a:rPr>
              <a:t>« Capacité d’une personne à répondre avec efficacité aux exigences et aux épreuves de la vie quotidienne » </a:t>
            </a:r>
            <a:r>
              <a:rPr lang="fr-FR" sz="1600" dirty="0">
                <a:solidFill>
                  <a:schemeClr val="tx1"/>
                </a:solidFill>
                <a:latin typeface="Calibri" panose="020F0502020204030204" pitchFamily="34" charset="0"/>
                <a:ea typeface="Verdana" panose="020B0604030504040204" pitchFamily="34" charset="0"/>
                <a:cs typeface="Calibri" panose="020F0502020204030204" pitchFamily="34" charset="0"/>
              </a:rPr>
              <a:t>(OMS, 1993)</a:t>
            </a:r>
          </a:p>
          <a:p>
            <a:endParaRPr lang="fr-FR"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endParaRPr lang="fr-FR"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r>
              <a:rPr lang="fr-FR"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fr-FR"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fr-FR" b="1" dirty="0">
                <a:solidFill>
                  <a:schemeClr val="accent3"/>
                </a:solidFill>
                <a:latin typeface="Calibri" panose="020F0502020204030204" pitchFamily="34" charset="0"/>
                <a:ea typeface="Verdana" panose="020B0604030504040204" pitchFamily="34" charset="0"/>
                <a:cs typeface="Calibri" panose="020F0502020204030204" pitchFamily="34" charset="0"/>
              </a:rPr>
              <a:t>Life</a:t>
            </a:r>
            <a:r>
              <a:rPr lang="fr-FR" dirty="0">
                <a:solidFill>
                  <a:schemeClr val="accent3"/>
                </a:solidFill>
                <a:latin typeface="Calibri" panose="020F0502020204030204" pitchFamily="34" charset="0"/>
                <a:ea typeface="Verdana" panose="020B0604030504040204" pitchFamily="34" charset="0"/>
                <a:cs typeface="Calibri" panose="020F0502020204030204" pitchFamily="34" charset="0"/>
              </a:rPr>
              <a:t> </a:t>
            </a:r>
            <a:r>
              <a:rPr lang="fr-FR" b="1" dirty="0" err="1">
                <a:solidFill>
                  <a:schemeClr val="accent3"/>
                </a:solidFill>
                <a:latin typeface="Calibri" panose="020F0502020204030204" pitchFamily="34" charset="0"/>
                <a:ea typeface="Verdana" panose="020B0604030504040204" pitchFamily="34" charset="0"/>
                <a:cs typeface="Calibri" panose="020F0502020204030204" pitchFamily="34" charset="0"/>
              </a:rPr>
              <a:t>skills</a:t>
            </a:r>
            <a:r>
              <a:rPr lang="fr-FR" dirty="0">
                <a:solidFill>
                  <a:schemeClr val="accent3"/>
                </a:solidFill>
                <a:latin typeface="Calibri" panose="020F0502020204030204" pitchFamily="34" charset="0"/>
                <a:ea typeface="Verdana" panose="020B0604030504040204" pitchFamily="34" charset="0"/>
                <a:cs typeface="Calibri" panose="020F0502020204030204" pitchFamily="34" charset="0"/>
              </a:rPr>
              <a:t> </a:t>
            </a:r>
            <a:r>
              <a:rPr lang="fr-FR" dirty="0">
                <a:solidFill>
                  <a:schemeClr val="tx1"/>
                </a:solidFill>
                <a:latin typeface="Calibri" panose="020F0502020204030204" pitchFamily="34" charset="0"/>
                <a:ea typeface="Verdana" panose="020B0604030504040204" pitchFamily="34" charset="0"/>
                <a:cs typeface="Calibri" panose="020F0502020204030204" pitchFamily="34" charset="0"/>
              </a:rPr>
              <a:t>»</a:t>
            </a:r>
            <a:endParaRPr lang="fr-FR" b="1" dirty="0"/>
          </a:p>
        </p:txBody>
      </p:sp>
      <p:sp>
        <p:nvSpPr>
          <p:cNvPr id="6" name="Espace réservé du numéro de diapositive 5">
            <a:extLst>
              <a:ext uri="{FF2B5EF4-FFF2-40B4-BE49-F238E27FC236}">
                <a16:creationId xmlns:a16="http://schemas.microsoft.com/office/drawing/2014/main" id="{3AE647DA-1B7B-1B44-9CE1-04051CA21DFB}"/>
              </a:ext>
            </a:extLst>
          </p:cNvPr>
          <p:cNvSpPr>
            <a:spLocks noGrp="1"/>
          </p:cNvSpPr>
          <p:nvPr>
            <p:ph type="sldNum" sz="quarter" idx="12"/>
          </p:nvPr>
        </p:nvSpPr>
        <p:spPr/>
        <p:txBody>
          <a:bodyPr/>
          <a:lstStyle/>
          <a:p>
            <a:pPr>
              <a:defRPr/>
            </a:pPr>
            <a:fld id="{08395586-F03A-48D1-94DF-16B239DF4FB5}" type="slidenum">
              <a:rPr lang="fr-FR" smtClean="0"/>
              <a:t>2</a:t>
            </a:fld>
            <a:endParaRPr lang="fr-FR"/>
          </a:p>
        </p:txBody>
      </p:sp>
      <p:sp>
        <p:nvSpPr>
          <p:cNvPr id="13" name="Flèche : bas 12">
            <a:extLst>
              <a:ext uri="{FF2B5EF4-FFF2-40B4-BE49-F238E27FC236}">
                <a16:creationId xmlns:a16="http://schemas.microsoft.com/office/drawing/2014/main" id="{52ED8B6A-B762-411E-86D2-693D93FC5B1C}"/>
              </a:ext>
            </a:extLst>
          </p:cNvPr>
          <p:cNvSpPr/>
          <p:nvPr/>
        </p:nvSpPr>
        <p:spPr>
          <a:xfrm>
            <a:off x="5519936" y="4601307"/>
            <a:ext cx="405626" cy="491590"/>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659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Agir sur l’individu</a:t>
            </a: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20</a:t>
            </a:fld>
            <a:endParaRPr lang="fr-FR"/>
          </a:p>
        </p:txBody>
      </p:sp>
      <p:sp>
        <p:nvSpPr>
          <p:cNvPr id="5" name="Espace réservé du contenu 2">
            <a:extLst>
              <a:ext uri="{FF2B5EF4-FFF2-40B4-BE49-F238E27FC236}">
                <a16:creationId xmlns:a16="http://schemas.microsoft.com/office/drawing/2014/main" id="{AB2BE24E-B498-47BE-9173-783B1C4D9B1A}"/>
              </a:ext>
            </a:extLst>
          </p:cNvPr>
          <p:cNvSpPr txBox="1">
            <a:spLocks/>
          </p:cNvSpPr>
          <p:nvPr/>
        </p:nvSpPr>
        <p:spPr bwMode="auto">
          <a:xfrm>
            <a:off x="454696" y="1690688"/>
            <a:ext cx="11737304" cy="2808312"/>
          </a:xfrm>
          <a:prstGeom prst="rect">
            <a:avLst/>
          </a:prstGeom>
        </p:spPr>
        <p:txBody>
          <a:bodyPr vert="horz" lIns="91440" tIns="45720" rIns="91440" bIns="45720" rtlCol="0">
            <a:normAutofit fontScale="85000" lnSpcReduction="20000"/>
          </a:bodyPr>
          <a:lstStyle>
            <a:lvl1pPr marL="317500" indent="-317500" algn="l" defTabSz="914400" eaLnBrk="1" hangingPunct="1">
              <a:lnSpc>
                <a:spcPct val="110000"/>
              </a:lnSpc>
              <a:spcBef>
                <a:spcPts val="1000"/>
              </a:spcBef>
              <a:buSzPct val="75000"/>
              <a:buFontTx/>
              <a:buBlip>
                <a:blip r:embed="rId3"/>
              </a:buBlip>
              <a:tabLst/>
              <a:defRPr sz="2400">
                <a:solidFill>
                  <a:schemeClr val="tx1"/>
                </a:solidFill>
                <a:latin typeface="+mn-lt"/>
                <a:ea typeface="+mn-ea"/>
                <a:cs typeface="+mn-cs"/>
              </a:defRPr>
            </a:lvl1pPr>
            <a:lvl2pPr marL="898525" indent="-441325" algn="l" defTabSz="914400" eaLnBrk="1" hangingPunct="1">
              <a:lnSpc>
                <a:spcPct val="90000"/>
              </a:lnSpc>
              <a:spcBef>
                <a:spcPts val="500"/>
              </a:spcBef>
              <a:buFont typeface="Police système"/>
              <a:buChar char="—"/>
              <a:tabLst/>
              <a:defRPr sz="2000">
                <a:solidFill>
                  <a:schemeClr val="tx1"/>
                </a:solidFill>
                <a:latin typeface="+mn-lt"/>
                <a:ea typeface="+mn-ea"/>
                <a:cs typeface="+mn-cs"/>
              </a:defRPr>
            </a:lvl2pPr>
            <a:lvl3pPr marL="1206500" indent="-292100" algn="l" defTabSz="914400" eaLnBrk="1" hangingPunct="1">
              <a:lnSpc>
                <a:spcPct val="90000"/>
              </a:lnSpc>
              <a:spcBef>
                <a:spcPts val="500"/>
              </a:spcBef>
              <a:buFont typeface="Wingdings" pitchFamily="2" charset="2"/>
              <a:buChar char="§"/>
              <a:tabLst/>
              <a:defRPr sz="2000">
                <a:solidFill>
                  <a:schemeClr val="tx1"/>
                </a:solidFill>
                <a:latin typeface="+mn-lt"/>
                <a:ea typeface="+mn-ea"/>
                <a:cs typeface="+mn-cs"/>
              </a:defRPr>
            </a:lvl3pPr>
            <a:lvl4pPr marL="1600200" indent="-228600" algn="l" defTabSz="914400" eaLnBrk="1" hangingPunct="1">
              <a:lnSpc>
                <a:spcPct val="90000"/>
              </a:lnSpc>
              <a:spcBef>
                <a:spcPts val="500"/>
              </a:spcBef>
              <a:buFont typeface="Arial"/>
              <a:buChar char="•"/>
              <a:defRPr sz="1800">
                <a:solidFill>
                  <a:schemeClr val="tx1"/>
                </a:solidFill>
                <a:latin typeface="+mn-lt"/>
                <a:ea typeface="+mn-ea"/>
                <a:cs typeface="+mn-cs"/>
              </a:defRPr>
            </a:lvl4pPr>
            <a:lvl5pPr marL="2057400" indent="-228600" algn="l" defTabSz="914400" eaLnBrk="1" hangingPunct="1">
              <a:lnSpc>
                <a:spcPct val="90000"/>
              </a:lnSpc>
              <a:spcBef>
                <a:spcPts val="500"/>
              </a:spcBef>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indent="0">
              <a:buFontTx/>
              <a:buNone/>
            </a:pPr>
            <a:r>
              <a:rPr lang="fr-FR" dirty="0">
                <a:solidFill>
                  <a:srgbClr val="007790"/>
                </a:solidFill>
              </a:rPr>
              <a:t>Temps de conscientisation</a:t>
            </a:r>
          </a:p>
          <a:p>
            <a:pPr marL="0" indent="0">
              <a:buFontTx/>
              <a:buNone/>
            </a:pPr>
            <a:endParaRPr lang="fr-FR" sz="1800" i="1" dirty="0">
              <a:solidFill>
                <a:srgbClr val="007790"/>
              </a:solidFill>
            </a:endParaRPr>
          </a:p>
          <a:p>
            <a:r>
              <a:rPr lang="fr-FR" dirty="0"/>
              <a:t>Questionner le ressenti, le vécu de la personne</a:t>
            </a:r>
          </a:p>
          <a:p>
            <a:r>
              <a:rPr lang="fr-FR" dirty="0"/>
              <a:t>Questionner l’intérêt et l’utilité perçue de l’activité (quelle compétence on vise?)</a:t>
            </a:r>
          </a:p>
          <a:p>
            <a:r>
              <a:rPr lang="fr-FR" dirty="0"/>
              <a:t>Elargir la discussion pour sortir de l’activité et extrapoler à la vie « de tous les jours ».</a:t>
            </a:r>
          </a:p>
          <a:p>
            <a:pPr marL="0" indent="0">
              <a:buFontTx/>
              <a:buNone/>
            </a:pPr>
            <a:br>
              <a:rPr lang="fr-FR" i="1" dirty="0">
                <a:solidFill>
                  <a:srgbClr val="007790"/>
                </a:solidFill>
              </a:rPr>
            </a:br>
            <a:br>
              <a:rPr lang="fr-FR" sz="1800" i="1" dirty="0">
                <a:solidFill>
                  <a:srgbClr val="007790"/>
                </a:solidFill>
              </a:rPr>
            </a:br>
            <a:endParaRPr lang="fr-FR" sz="1800" dirty="0">
              <a:solidFill>
                <a:srgbClr val="007790"/>
              </a:solidFill>
            </a:endParaRPr>
          </a:p>
        </p:txBody>
      </p:sp>
    </p:spTree>
    <p:extLst>
      <p:ext uri="{BB962C8B-B14F-4D97-AF65-F5344CB8AC3E}">
        <p14:creationId xmlns:p14="http://schemas.microsoft.com/office/powerpoint/2010/main" val="382726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A203B82-D282-BB4E-914B-31320B7D0182}"/>
              </a:ext>
            </a:extLst>
          </p:cNvPr>
          <p:cNvSpPr>
            <a:spLocks noGrp="1"/>
          </p:cNvSpPr>
          <p:nvPr>
            <p:ph type="title"/>
          </p:nvPr>
        </p:nvSpPr>
        <p:spPr>
          <a:xfrm>
            <a:off x="1199456" y="136525"/>
            <a:ext cx="10515600" cy="2852737"/>
          </a:xfrm>
        </p:spPr>
        <p:txBody>
          <a:bodyPr/>
          <a:lstStyle/>
          <a:p>
            <a:r>
              <a:rPr lang="fr-FR" dirty="0"/>
              <a:t>Des ressources disponibles</a:t>
            </a:r>
          </a:p>
        </p:txBody>
      </p:sp>
      <p:sp>
        <p:nvSpPr>
          <p:cNvPr id="8" name="Espace réservé du texte 7">
            <a:extLst>
              <a:ext uri="{FF2B5EF4-FFF2-40B4-BE49-F238E27FC236}">
                <a16:creationId xmlns:a16="http://schemas.microsoft.com/office/drawing/2014/main" id="{763A4BF1-4CA5-7944-B296-44E3F7D2E223}"/>
              </a:ext>
            </a:extLst>
          </p:cNvPr>
          <p:cNvSpPr>
            <a:spLocks noGrp="1"/>
          </p:cNvSpPr>
          <p:nvPr>
            <p:ph type="body" idx="1"/>
          </p:nvPr>
        </p:nvSpPr>
        <p:spPr>
          <a:xfrm>
            <a:off x="335360" y="3356992"/>
            <a:ext cx="11379696" cy="2999358"/>
          </a:xfrm>
        </p:spPr>
        <p:txBody>
          <a:bodyPr>
            <a:normAutofit/>
          </a:bodyPr>
          <a:lstStyle/>
          <a:p>
            <a:r>
              <a:rPr lang="fr-FR" dirty="0">
                <a:solidFill>
                  <a:schemeClr val="tx1"/>
                </a:solidFill>
                <a:latin typeface="Calibri" panose="020F0502020204030204" pitchFamily="34" charset="0"/>
                <a:ea typeface="Verdana" panose="020B0604030504040204" pitchFamily="34" charset="0"/>
                <a:cs typeface="Calibri" panose="020F0502020204030204" pitchFamily="34" charset="0"/>
              </a:rPr>
              <a:t>Dans les </a:t>
            </a:r>
            <a:r>
              <a:rPr lang="fr-FR" b="1" dirty="0">
                <a:solidFill>
                  <a:schemeClr val="tx1"/>
                </a:solidFill>
                <a:latin typeface="Calibri" panose="020F0502020204030204" pitchFamily="34" charset="0"/>
                <a:ea typeface="Verdana" panose="020B0604030504040204" pitchFamily="34" charset="0"/>
                <a:cs typeface="Calibri" panose="020F0502020204030204" pitchFamily="34" charset="0"/>
              </a:rPr>
              <a:t>centres ressources IREPS</a:t>
            </a:r>
          </a:p>
          <a:p>
            <a:r>
              <a:rPr lang="fr-FR" b="1" dirty="0">
                <a:solidFill>
                  <a:schemeClr val="tx1"/>
                </a:solidFill>
                <a:latin typeface="Calibri" panose="020F0502020204030204" pitchFamily="34" charset="0"/>
                <a:ea typeface="Verdana" panose="020B0604030504040204" pitchFamily="34" charset="0"/>
                <a:cs typeface="Calibri" panose="020F0502020204030204" pitchFamily="34" charset="0"/>
              </a:rPr>
              <a:t>Sur internet 	</a:t>
            </a:r>
            <a:r>
              <a:rPr lang="fr-FR" sz="2000" i="1" dirty="0">
                <a:solidFill>
                  <a:schemeClr val="tx1"/>
                </a:solidFill>
                <a:latin typeface="Calibri" panose="020F0502020204030204" pitchFamily="34" charset="0"/>
                <a:ea typeface="Verdana" panose="020B0604030504040204" pitchFamily="34" charset="0"/>
                <a:cs typeface="Calibri" panose="020F0502020204030204" pitchFamily="34" charset="0"/>
              </a:rPr>
              <a:t>Le cartable des compétences psychosociales</a:t>
            </a:r>
            <a:r>
              <a:rPr lang="fr-FR" sz="2000" b="1" i="1" dirty="0">
                <a:solidFill>
                  <a:schemeClr val="tx1"/>
                </a:solidFill>
                <a:latin typeface="Calibri" panose="020F0502020204030204" pitchFamily="34" charset="0"/>
                <a:ea typeface="Verdana" panose="020B0604030504040204" pitchFamily="34" charset="0"/>
                <a:cs typeface="Calibri" panose="020F0502020204030204" pitchFamily="34" charset="0"/>
              </a:rPr>
              <a:t> http://cartablecps.org</a:t>
            </a:r>
            <a:endParaRPr lang="fr-FR" sz="2000" i="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r>
              <a:rPr lang="fr-FR" sz="2000" i="1" dirty="0">
                <a:solidFill>
                  <a:schemeClr val="tx1"/>
                </a:solidFill>
                <a:latin typeface="Calibri" panose="020F0502020204030204" pitchFamily="34" charset="0"/>
                <a:ea typeface="Verdana" panose="020B0604030504040204" pitchFamily="34" charset="0"/>
                <a:cs typeface="Calibri" panose="020F0502020204030204" pitchFamily="34" charset="0"/>
              </a:rPr>
              <a:t>		Atelier CPS </a:t>
            </a:r>
            <a:r>
              <a:rPr lang="fr-FR" sz="2000" i="1" dirty="0" err="1">
                <a:solidFill>
                  <a:schemeClr val="tx1"/>
                </a:solidFill>
                <a:latin typeface="Calibri" panose="020F0502020204030204" pitchFamily="34" charset="0"/>
                <a:ea typeface="Verdana" panose="020B0604030504040204" pitchFamily="34" charset="0"/>
                <a:cs typeface="Calibri" panose="020F0502020204030204" pitchFamily="34" charset="0"/>
              </a:rPr>
              <a:t>mindful</a:t>
            </a:r>
            <a:r>
              <a:rPr lang="fr-FR" sz="2000" i="1" dirty="0">
                <a:solidFill>
                  <a:schemeClr val="tx1"/>
                </a:solidFill>
                <a:latin typeface="Calibri" panose="020F0502020204030204" pitchFamily="34" charset="0"/>
                <a:ea typeface="Verdana" panose="020B0604030504040204" pitchFamily="34" charset="0"/>
                <a:cs typeface="Calibri" panose="020F0502020204030204" pitchFamily="34" charset="0"/>
              </a:rPr>
              <a:t> de l’AFEPS </a:t>
            </a:r>
            <a:r>
              <a:rPr lang="fr-FR" sz="2000" b="1" i="1" dirty="0">
                <a:solidFill>
                  <a:schemeClr val="tx1"/>
                </a:solidFill>
                <a:latin typeface="Calibri" panose="020F0502020204030204" pitchFamily="34" charset="0"/>
                <a:ea typeface="Verdana" panose="020B0604030504040204" pitchFamily="34" charset="0"/>
                <a:cs typeface="Calibri" panose="020F0502020204030204" pitchFamily="34" charset="0"/>
              </a:rPr>
              <a:t>https://afeps.org/ </a:t>
            </a:r>
            <a:r>
              <a:rPr lang="fr-FR" dirty="0">
                <a:solidFill>
                  <a:schemeClr val="bg2"/>
                </a:solidFill>
                <a:latin typeface="Calibri" panose="020F0502020204030204" pitchFamily="34" charset="0"/>
                <a:ea typeface="Verdana" panose="020B0604030504040204" pitchFamily="34" charset="0"/>
                <a:cs typeface="Calibri" panose="020F0502020204030204" pitchFamily="34" charset="0"/>
              </a:rPr>
              <a:t>	</a:t>
            </a:r>
          </a:p>
          <a:p>
            <a:endParaRPr lang="fr-FR" b="1"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r>
              <a:rPr lang="fr-FR" b="1" dirty="0">
                <a:solidFill>
                  <a:srgbClr val="007790"/>
                </a:solidFill>
                <a:latin typeface="Calibri" panose="020F0502020204030204" pitchFamily="34" charset="0"/>
                <a:ea typeface="Verdana" panose="020B0604030504040204" pitchFamily="34" charset="0"/>
                <a:cs typeface="Calibri" panose="020F0502020204030204" pitchFamily="34" charset="0"/>
              </a:rPr>
              <a:t>		 Bibliographie </a:t>
            </a:r>
            <a:r>
              <a:rPr lang="fr-FR" b="1">
                <a:solidFill>
                  <a:srgbClr val="007790"/>
                </a:solidFill>
                <a:latin typeface="Calibri" panose="020F0502020204030204" pitchFamily="34" charset="0"/>
                <a:ea typeface="Verdana" panose="020B0604030504040204" pitchFamily="34" charset="0"/>
                <a:cs typeface="Calibri" panose="020F0502020204030204" pitchFamily="34" charset="0"/>
              </a:rPr>
              <a:t>: servez-vous !</a:t>
            </a:r>
            <a:r>
              <a:rPr lang="fr-FR" dirty="0">
                <a:solidFill>
                  <a:schemeClr val="bg2"/>
                </a:solidFill>
                <a:latin typeface="Calibri" panose="020F0502020204030204" pitchFamily="34" charset="0"/>
                <a:ea typeface="Verdana" panose="020B0604030504040204" pitchFamily="34" charset="0"/>
                <a:cs typeface="Calibri" panose="020F0502020204030204" pitchFamily="34" charset="0"/>
              </a:rPr>
              <a:t>			</a:t>
            </a:r>
            <a:endParaRPr lang="fr-FR" b="1" dirty="0"/>
          </a:p>
        </p:txBody>
      </p:sp>
      <p:sp>
        <p:nvSpPr>
          <p:cNvPr id="6" name="Espace réservé du numéro de diapositive 5">
            <a:extLst>
              <a:ext uri="{FF2B5EF4-FFF2-40B4-BE49-F238E27FC236}">
                <a16:creationId xmlns:a16="http://schemas.microsoft.com/office/drawing/2014/main" id="{3AE647DA-1B7B-1B44-9CE1-04051CA21DFB}"/>
              </a:ext>
            </a:extLst>
          </p:cNvPr>
          <p:cNvSpPr>
            <a:spLocks noGrp="1"/>
          </p:cNvSpPr>
          <p:nvPr>
            <p:ph type="sldNum" sz="quarter" idx="12"/>
          </p:nvPr>
        </p:nvSpPr>
        <p:spPr/>
        <p:txBody>
          <a:bodyPr/>
          <a:lstStyle/>
          <a:p>
            <a:pPr>
              <a:defRPr/>
            </a:pPr>
            <a:fld id="{08395586-F03A-48D1-94DF-16B239DF4FB5}" type="slidenum">
              <a:rPr lang="fr-FR" smtClean="0"/>
              <a:t>21</a:t>
            </a:fld>
            <a:endParaRPr lang="fr-FR"/>
          </a:p>
        </p:txBody>
      </p:sp>
      <p:pic>
        <p:nvPicPr>
          <p:cNvPr id="5" name="Image 4">
            <a:extLst>
              <a:ext uri="{FF2B5EF4-FFF2-40B4-BE49-F238E27FC236}">
                <a16:creationId xmlns:a16="http://schemas.microsoft.com/office/drawing/2014/main" id="{78CF1ECD-B01A-4E91-88AE-7DAB9D5C1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5229200"/>
            <a:ext cx="999554" cy="999554"/>
          </a:xfrm>
          <a:prstGeom prst="rect">
            <a:avLst/>
          </a:prstGeom>
        </p:spPr>
      </p:pic>
    </p:spTree>
    <p:extLst>
      <p:ext uri="{BB962C8B-B14F-4D97-AF65-F5344CB8AC3E}">
        <p14:creationId xmlns:p14="http://schemas.microsoft.com/office/powerpoint/2010/main" val="3993690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C7054-3D7C-1B4F-B49C-0D88F9FC996C}"/>
              </a:ext>
            </a:extLst>
          </p:cNvPr>
          <p:cNvSpPr>
            <a:spLocks noGrp="1"/>
          </p:cNvSpPr>
          <p:nvPr>
            <p:ph type="title"/>
          </p:nvPr>
        </p:nvSpPr>
        <p:spPr>
          <a:xfrm>
            <a:off x="831850" y="1709739"/>
            <a:ext cx="10515600" cy="1575246"/>
          </a:xfrm>
        </p:spPr>
        <p:txBody>
          <a:bodyPr>
            <a:normAutofit fontScale="90000"/>
          </a:bodyPr>
          <a:lstStyle/>
          <a:p>
            <a:r>
              <a:rPr lang="fr-FR" dirty="0"/>
              <a:t>Pour conclure</a:t>
            </a:r>
            <a:br>
              <a:rPr lang="fr-FR" dirty="0"/>
            </a:br>
            <a:br>
              <a:rPr lang="fr-FR" dirty="0"/>
            </a:br>
            <a:br>
              <a:rPr lang="fr-FR" dirty="0"/>
            </a:br>
            <a:endParaRPr lang="fr-FR" dirty="0"/>
          </a:p>
        </p:txBody>
      </p:sp>
      <p:sp>
        <p:nvSpPr>
          <p:cNvPr id="3" name="Espace réservé du texte 2">
            <a:extLst>
              <a:ext uri="{FF2B5EF4-FFF2-40B4-BE49-F238E27FC236}">
                <a16:creationId xmlns:a16="http://schemas.microsoft.com/office/drawing/2014/main" id="{DA3DA837-F6FB-5C45-9651-A4EBD62DA21C}"/>
              </a:ext>
            </a:extLst>
          </p:cNvPr>
          <p:cNvSpPr>
            <a:spLocks noGrp="1"/>
          </p:cNvSpPr>
          <p:nvPr>
            <p:ph type="body" idx="1"/>
          </p:nvPr>
        </p:nvSpPr>
        <p:spPr>
          <a:xfrm>
            <a:off x="831850" y="1844824"/>
            <a:ext cx="10515600" cy="2304256"/>
          </a:xfrm>
        </p:spPr>
        <p:txBody>
          <a:bodyPr>
            <a:normAutofit lnSpcReduction="10000"/>
          </a:bodyPr>
          <a:lstStyle/>
          <a:p>
            <a:pPr marL="342900" indent="-342900">
              <a:buFont typeface="Arial" panose="020B0604020202020204" pitchFamily="34" charset="0"/>
              <a:buChar char="•"/>
            </a:pPr>
            <a:r>
              <a:rPr lang="fr-FR" dirty="0">
                <a:solidFill>
                  <a:schemeClr val="tx1"/>
                </a:solidFill>
              </a:rPr>
              <a:t>Les compétences psychosociales ne sont pas une baguette magique et les développer prend du temps.</a:t>
            </a:r>
          </a:p>
          <a:p>
            <a:endParaRPr lang="fr-FR" dirty="0">
              <a:solidFill>
                <a:schemeClr val="tx1"/>
              </a:solidFill>
            </a:endParaRPr>
          </a:p>
          <a:p>
            <a:pPr marL="342900" indent="-342900">
              <a:buFont typeface="Arial" panose="020B0604020202020204" pitchFamily="34" charset="0"/>
              <a:buChar char="•"/>
            </a:pPr>
            <a:r>
              <a:rPr lang="fr-FR" dirty="0">
                <a:solidFill>
                  <a:schemeClr val="tx1"/>
                </a:solidFill>
              </a:rPr>
              <a:t>Tout ne repose pas sur l’individu et ses compétences. Importance majeur de l’environnement physique et social dans lequel il évolue.</a:t>
            </a: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endParaRPr lang="fr-FR" b="1" dirty="0"/>
          </a:p>
        </p:txBody>
      </p:sp>
      <p:sp>
        <p:nvSpPr>
          <p:cNvPr id="6" name="Espace réservé du numéro de diapositive 5">
            <a:extLst>
              <a:ext uri="{FF2B5EF4-FFF2-40B4-BE49-F238E27FC236}">
                <a16:creationId xmlns:a16="http://schemas.microsoft.com/office/drawing/2014/main" id="{7692B897-E46A-7440-A8B2-BDA85C67ED16}"/>
              </a:ext>
            </a:extLst>
          </p:cNvPr>
          <p:cNvSpPr>
            <a:spLocks noGrp="1"/>
          </p:cNvSpPr>
          <p:nvPr>
            <p:ph type="sldNum" sz="quarter" idx="12"/>
          </p:nvPr>
        </p:nvSpPr>
        <p:spPr/>
        <p:txBody>
          <a:bodyPr/>
          <a:lstStyle/>
          <a:p>
            <a:pPr>
              <a:defRPr/>
            </a:pPr>
            <a:fld id="{08395586-F03A-48D1-94DF-16B239DF4FB5}" type="slidenum">
              <a:rPr lang="fr-FR" smtClean="0"/>
              <a:t>22</a:t>
            </a:fld>
            <a:endParaRPr lang="fr-FR"/>
          </a:p>
        </p:txBody>
      </p:sp>
      <p:grpSp>
        <p:nvGrpSpPr>
          <p:cNvPr id="7" name="Groupe 6">
            <a:extLst>
              <a:ext uri="{FF2B5EF4-FFF2-40B4-BE49-F238E27FC236}">
                <a16:creationId xmlns:a16="http://schemas.microsoft.com/office/drawing/2014/main" id="{65199F61-8B87-401E-9DD5-62BD595B2B31}"/>
              </a:ext>
            </a:extLst>
          </p:cNvPr>
          <p:cNvGrpSpPr/>
          <p:nvPr/>
        </p:nvGrpSpPr>
        <p:grpSpPr>
          <a:xfrm>
            <a:off x="5951984" y="4149080"/>
            <a:ext cx="5040560" cy="1765360"/>
            <a:chOff x="5951984" y="4149080"/>
            <a:chExt cx="5040560" cy="1765360"/>
          </a:xfrm>
        </p:grpSpPr>
        <p:pic>
          <p:nvPicPr>
            <p:cNvPr id="5" name="Image 4" descr="Une image contenant jeu&#10;&#10;Description générée automatiquement">
              <a:extLst>
                <a:ext uri="{FF2B5EF4-FFF2-40B4-BE49-F238E27FC236}">
                  <a16:creationId xmlns:a16="http://schemas.microsoft.com/office/drawing/2014/main" id="{694CD4DE-909F-4AE8-82F2-11A1C2DE5C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78" b="20817"/>
            <a:stretch/>
          </p:blipFill>
          <p:spPr>
            <a:xfrm>
              <a:off x="5951984" y="4149080"/>
              <a:ext cx="1080120" cy="765524"/>
            </a:xfrm>
            <a:prstGeom prst="rect">
              <a:avLst/>
            </a:prstGeom>
          </p:spPr>
        </p:pic>
        <p:sp>
          <p:nvSpPr>
            <p:cNvPr id="4" name="ZoneTexte 3">
              <a:extLst>
                <a:ext uri="{FF2B5EF4-FFF2-40B4-BE49-F238E27FC236}">
                  <a16:creationId xmlns:a16="http://schemas.microsoft.com/office/drawing/2014/main" id="{34BC0762-8598-44D9-84B1-63AE47E8139A}"/>
                </a:ext>
              </a:extLst>
            </p:cNvPr>
            <p:cNvSpPr txBox="1"/>
            <p:nvPr/>
          </p:nvSpPr>
          <p:spPr>
            <a:xfrm>
              <a:off x="7032104" y="4437112"/>
              <a:ext cx="3960440" cy="1477328"/>
            </a:xfrm>
            <a:prstGeom prst="rect">
              <a:avLst/>
            </a:prstGeom>
            <a:noFill/>
          </p:spPr>
          <p:txBody>
            <a:bodyPr wrap="square" rtlCol="0">
              <a:spAutoFit/>
            </a:bodyPr>
            <a:lstStyle/>
            <a:p>
              <a:r>
                <a:rPr lang="fr-FR" dirty="0"/>
                <a:t>Intérêt du partenariat et du travail intersectoriel pour créer un environnement  physique et social favorable aux CPS et au pouvoir d’agir</a:t>
              </a:r>
            </a:p>
          </p:txBody>
        </p:sp>
      </p:grpSp>
    </p:spTree>
    <p:extLst>
      <p:ext uri="{BB962C8B-B14F-4D97-AF65-F5344CB8AC3E}">
        <p14:creationId xmlns:p14="http://schemas.microsoft.com/office/powerpoint/2010/main" val="37963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3 grandes catégories de compétences:</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1053430" y="3108499"/>
            <a:ext cx="10375604" cy="3384376"/>
          </a:xfrm>
        </p:spPr>
        <p:txBody>
          <a:bodyPr>
            <a:normAutofit/>
          </a:bodyPr>
          <a:lstStyle/>
          <a:p>
            <a:r>
              <a:rPr lang="fr-FR" i="1" dirty="0">
                <a:solidFill>
                  <a:srgbClr val="007790"/>
                </a:solidFill>
              </a:rPr>
              <a:t>Compétences émotionnelles </a:t>
            </a:r>
          </a:p>
          <a:p>
            <a:r>
              <a:rPr lang="fr-FR" i="1" dirty="0">
                <a:solidFill>
                  <a:srgbClr val="007790"/>
                </a:solidFill>
              </a:rPr>
              <a:t>Compétences sociales </a:t>
            </a:r>
            <a:endParaRPr lang="fr-FR" sz="1200" i="1" dirty="0"/>
          </a:p>
          <a:p>
            <a:r>
              <a:rPr lang="fr-FR" i="1" dirty="0">
                <a:solidFill>
                  <a:srgbClr val="007790"/>
                </a:solidFill>
              </a:rPr>
              <a:t>Compétences cognitives</a:t>
            </a: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3</a:t>
            </a:fld>
            <a:endParaRPr lang="fr-FR"/>
          </a:p>
        </p:txBody>
      </p:sp>
      <p:grpSp>
        <p:nvGrpSpPr>
          <p:cNvPr id="9" name="Groupe 8">
            <a:extLst>
              <a:ext uri="{FF2B5EF4-FFF2-40B4-BE49-F238E27FC236}">
                <a16:creationId xmlns:a16="http://schemas.microsoft.com/office/drawing/2014/main" id="{6CC00F8A-2EC9-4DFF-9153-E7E7095EE59B}"/>
              </a:ext>
            </a:extLst>
          </p:cNvPr>
          <p:cNvGrpSpPr/>
          <p:nvPr/>
        </p:nvGrpSpPr>
        <p:grpSpPr>
          <a:xfrm>
            <a:off x="6241232" y="1818878"/>
            <a:ext cx="5759424" cy="4308872"/>
            <a:chOff x="6241232" y="1818878"/>
            <a:chExt cx="5759424" cy="4308872"/>
          </a:xfrm>
        </p:grpSpPr>
        <p:sp>
          <p:nvSpPr>
            <p:cNvPr id="7" name="ZoneTexte 6">
              <a:extLst>
                <a:ext uri="{FF2B5EF4-FFF2-40B4-BE49-F238E27FC236}">
                  <a16:creationId xmlns:a16="http://schemas.microsoft.com/office/drawing/2014/main" id="{52C5BCD7-1535-4937-AE76-2D8C6CC47A68}"/>
                </a:ext>
              </a:extLst>
            </p:cNvPr>
            <p:cNvSpPr txBox="1"/>
            <p:nvPr/>
          </p:nvSpPr>
          <p:spPr>
            <a:xfrm>
              <a:off x="6888088" y="1818878"/>
              <a:ext cx="5112568" cy="4308872"/>
            </a:xfrm>
            <a:prstGeom prst="rect">
              <a:avLst/>
            </a:prstGeom>
            <a:noFill/>
          </p:spPr>
          <p:txBody>
            <a:bodyPr wrap="square" rtlCol="0">
              <a:spAutoFit/>
            </a:bodyPr>
            <a:lstStyle/>
            <a:p>
              <a:r>
                <a:rPr lang="fr-FR" sz="1600" i="1" dirty="0"/>
                <a:t>Gestion des émotions et du stress</a:t>
              </a:r>
            </a:p>
            <a:p>
              <a:r>
                <a:rPr lang="fr-FR" sz="1600" i="1" dirty="0"/>
                <a:t>Faire face à la perte et aux traumatismes</a:t>
              </a:r>
            </a:p>
            <a:p>
              <a:r>
                <a:rPr lang="fr-FR" sz="1600" i="1" dirty="0"/>
                <a:t>Connaissance de soi, de ses forces et de ses limites</a:t>
              </a:r>
            </a:p>
            <a:p>
              <a:endParaRPr lang="fr-FR" sz="1600" i="1" dirty="0"/>
            </a:p>
            <a:p>
              <a:r>
                <a:rPr lang="fr-FR" sz="1600" i="1" dirty="0"/>
                <a:t>Communication verbale et non verbale</a:t>
              </a:r>
            </a:p>
            <a:p>
              <a:r>
                <a:rPr lang="fr-FR" sz="1600" i="1" dirty="0"/>
                <a:t>Ecoute active</a:t>
              </a:r>
            </a:p>
            <a:p>
              <a:r>
                <a:rPr lang="fr-FR" sz="1600" i="1" dirty="0"/>
                <a:t>Empathie</a:t>
              </a:r>
            </a:p>
            <a:p>
              <a:r>
                <a:rPr lang="fr-FR" sz="1600" i="1" dirty="0"/>
                <a:t>Gestion des conflits</a:t>
              </a:r>
            </a:p>
            <a:p>
              <a:r>
                <a:rPr lang="fr-FR" sz="1600" i="1" dirty="0"/>
                <a:t>Affirmation de soi</a:t>
              </a:r>
            </a:p>
            <a:p>
              <a:r>
                <a:rPr lang="fr-FR" sz="1600" i="1" dirty="0"/>
                <a:t>Coopération</a:t>
              </a:r>
            </a:p>
            <a:p>
              <a:r>
                <a:rPr lang="fr-FR" sz="1600" i="1" dirty="0"/>
                <a:t>Plaidoyer</a:t>
              </a:r>
            </a:p>
            <a:p>
              <a:endParaRPr lang="fr-FR" sz="1600" i="1" dirty="0"/>
            </a:p>
            <a:p>
              <a:r>
                <a:rPr lang="fr-FR" sz="1600" i="1" dirty="0"/>
                <a:t>Résolution de problème</a:t>
              </a:r>
            </a:p>
            <a:p>
              <a:r>
                <a:rPr lang="fr-FR" sz="1600" i="1" dirty="0"/>
                <a:t>Pensée critique et créative</a:t>
              </a:r>
            </a:p>
            <a:p>
              <a:r>
                <a:rPr lang="fr-FR" sz="1600" i="1" dirty="0"/>
                <a:t>Auto évaluation positive</a:t>
              </a:r>
            </a:p>
            <a:p>
              <a:r>
                <a:rPr lang="fr-FR" sz="1600" i="1" dirty="0"/>
                <a:t>Avoir conscience de soi</a:t>
              </a:r>
            </a:p>
            <a:p>
              <a:endParaRPr lang="fr-FR" dirty="0"/>
            </a:p>
          </p:txBody>
        </p:sp>
        <p:sp>
          <p:nvSpPr>
            <p:cNvPr id="8" name="Accolade ouvrante 7">
              <a:extLst>
                <a:ext uri="{FF2B5EF4-FFF2-40B4-BE49-F238E27FC236}">
                  <a16:creationId xmlns:a16="http://schemas.microsoft.com/office/drawing/2014/main" id="{EAC2E7B3-97C5-41D3-AF6A-5C9AB7E9A737}"/>
                </a:ext>
              </a:extLst>
            </p:cNvPr>
            <p:cNvSpPr/>
            <p:nvPr/>
          </p:nvSpPr>
          <p:spPr>
            <a:xfrm>
              <a:off x="6241232" y="2060848"/>
              <a:ext cx="360040" cy="36724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89961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CPS et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551384" y="2132856"/>
            <a:ext cx="11737304" cy="2808312"/>
          </a:xfrm>
        </p:spPr>
        <p:txBody>
          <a:bodyPr>
            <a:normAutofit fontScale="92500" lnSpcReduction="10000"/>
          </a:bodyPr>
          <a:lstStyle/>
          <a:p>
            <a:pPr marL="0" indent="0">
              <a:buNone/>
            </a:pPr>
            <a:r>
              <a:rPr lang="fr-FR" dirty="0">
                <a:solidFill>
                  <a:srgbClr val="007790"/>
                </a:solidFill>
              </a:rPr>
              <a:t>3 niveaux pour le pouvoir d’agir :</a:t>
            </a:r>
          </a:p>
          <a:p>
            <a:pPr marL="0" indent="0">
              <a:buNone/>
            </a:pPr>
            <a:endParaRPr lang="fr-FR" sz="1800" i="1" dirty="0">
              <a:solidFill>
                <a:srgbClr val="007790"/>
              </a:solidFill>
            </a:endParaRPr>
          </a:p>
          <a:p>
            <a:r>
              <a:rPr lang="fr-FR" dirty="0"/>
              <a:t>Pouvoir DE faire des choix individuels</a:t>
            </a:r>
          </a:p>
          <a:p>
            <a:r>
              <a:rPr lang="fr-FR" dirty="0"/>
              <a:t>Pouvoir d’agir AVEC des personnes qui ont la même réalité que nous</a:t>
            </a:r>
          </a:p>
          <a:p>
            <a:r>
              <a:rPr lang="fr-FR" dirty="0"/>
              <a:t>Pouvoir d’agir SUR le système plus globalement</a:t>
            </a: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4</a:t>
            </a:fld>
            <a:endParaRPr lang="fr-FR"/>
          </a:p>
        </p:txBody>
      </p:sp>
    </p:spTree>
    <p:extLst>
      <p:ext uri="{BB962C8B-B14F-4D97-AF65-F5344CB8AC3E}">
        <p14:creationId xmlns:p14="http://schemas.microsoft.com/office/powerpoint/2010/main" val="257829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CPS et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551384" y="2132856"/>
            <a:ext cx="11737304" cy="2808312"/>
          </a:xfrm>
        </p:spPr>
        <p:txBody>
          <a:bodyPr>
            <a:normAutofit fontScale="92500" lnSpcReduction="10000"/>
          </a:bodyPr>
          <a:lstStyle/>
          <a:p>
            <a:pPr marL="0" indent="0">
              <a:buNone/>
            </a:pPr>
            <a:r>
              <a:rPr lang="fr-FR" dirty="0">
                <a:solidFill>
                  <a:srgbClr val="007790"/>
                </a:solidFill>
              </a:rPr>
              <a:t>3 niveaux pour le pouvoir d’agir :</a:t>
            </a:r>
          </a:p>
          <a:p>
            <a:pPr marL="0" indent="0">
              <a:buNone/>
            </a:pPr>
            <a:endParaRPr lang="fr-FR" sz="1800" i="1" dirty="0">
              <a:solidFill>
                <a:srgbClr val="007790"/>
              </a:solidFill>
            </a:endParaRPr>
          </a:p>
          <a:p>
            <a:r>
              <a:rPr lang="fr-FR" dirty="0"/>
              <a:t>Pouvoir DE faire des choix individuels</a:t>
            </a:r>
          </a:p>
          <a:p>
            <a:r>
              <a:rPr lang="fr-FR" dirty="0"/>
              <a:t>Pouvoir d’agir AVEC des personnes qui ont la même réalité que nous</a:t>
            </a:r>
          </a:p>
          <a:p>
            <a:r>
              <a:rPr lang="fr-FR" dirty="0"/>
              <a:t>Pouvoir d’agir SUR le système plus globalement</a:t>
            </a: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5</a:t>
            </a:fld>
            <a:endParaRPr lang="fr-FR"/>
          </a:p>
        </p:txBody>
      </p:sp>
      <p:sp>
        <p:nvSpPr>
          <p:cNvPr id="4" name="ZoneTexte 3">
            <a:extLst>
              <a:ext uri="{FF2B5EF4-FFF2-40B4-BE49-F238E27FC236}">
                <a16:creationId xmlns:a16="http://schemas.microsoft.com/office/drawing/2014/main" id="{53DD25BE-8F41-4EE3-8A78-7CFCCCE9B007}"/>
              </a:ext>
            </a:extLst>
          </p:cNvPr>
          <p:cNvSpPr txBox="1"/>
          <p:nvPr/>
        </p:nvSpPr>
        <p:spPr>
          <a:xfrm>
            <a:off x="7032104" y="1844824"/>
            <a:ext cx="4895328" cy="1477328"/>
          </a:xfrm>
          <a:prstGeom prst="rect">
            <a:avLst/>
          </a:prstGeom>
          <a:noFill/>
          <a:ln>
            <a:solidFill>
              <a:srgbClr val="C00000"/>
            </a:solidFill>
          </a:ln>
        </p:spPr>
        <p:txBody>
          <a:bodyPr wrap="square" rtlCol="0">
            <a:spAutoFit/>
          </a:bodyPr>
          <a:lstStyle/>
          <a:p>
            <a:r>
              <a:rPr lang="fr-FR" dirty="0"/>
              <a:t>Savoir faire des choix et prendre des décisions</a:t>
            </a:r>
          </a:p>
          <a:p>
            <a:r>
              <a:rPr lang="fr-FR" dirty="0"/>
              <a:t>Avoir conscience de ses besoins, de ses envies et aspirations</a:t>
            </a:r>
          </a:p>
          <a:p>
            <a:r>
              <a:rPr lang="fr-FR" dirty="0"/>
              <a:t>Avoir conscience de l’influence sociale</a:t>
            </a:r>
          </a:p>
        </p:txBody>
      </p:sp>
      <p:pic>
        <p:nvPicPr>
          <p:cNvPr id="7" name="Image 6" descr="Une image contenant jeu&#10;&#10;Description générée automatiquement">
            <a:extLst>
              <a:ext uri="{FF2B5EF4-FFF2-40B4-BE49-F238E27FC236}">
                <a16:creationId xmlns:a16="http://schemas.microsoft.com/office/drawing/2014/main" id="{E8AA4169-6B56-464B-95B2-398BB51970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78" b="20817"/>
          <a:stretch/>
        </p:blipFill>
        <p:spPr>
          <a:xfrm flipV="1">
            <a:off x="5940428" y="2492896"/>
            <a:ext cx="977529" cy="692814"/>
          </a:xfrm>
          <a:prstGeom prst="rect">
            <a:avLst/>
          </a:prstGeom>
        </p:spPr>
      </p:pic>
    </p:spTree>
    <p:extLst>
      <p:ext uri="{BB962C8B-B14F-4D97-AF65-F5344CB8AC3E}">
        <p14:creationId xmlns:p14="http://schemas.microsoft.com/office/powerpoint/2010/main" val="63493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CPS et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551384" y="2132856"/>
            <a:ext cx="11737304" cy="2808312"/>
          </a:xfrm>
        </p:spPr>
        <p:txBody>
          <a:bodyPr>
            <a:normAutofit fontScale="92500" lnSpcReduction="10000"/>
          </a:bodyPr>
          <a:lstStyle/>
          <a:p>
            <a:pPr marL="0" indent="0">
              <a:buNone/>
            </a:pPr>
            <a:r>
              <a:rPr lang="fr-FR" dirty="0">
                <a:solidFill>
                  <a:srgbClr val="007790"/>
                </a:solidFill>
              </a:rPr>
              <a:t>3 niveaux pour le pouvoir d’agir :</a:t>
            </a:r>
          </a:p>
          <a:p>
            <a:pPr marL="0" indent="0">
              <a:buNone/>
            </a:pPr>
            <a:endParaRPr lang="fr-FR" sz="1800" i="1" dirty="0">
              <a:solidFill>
                <a:srgbClr val="007790"/>
              </a:solidFill>
            </a:endParaRPr>
          </a:p>
          <a:p>
            <a:r>
              <a:rPr lang="fr-FR" dirty="0"/>
              <a:t>Pouvoir DE faire des choix individuels</a:t>
            </a:r>
          </a:p>
          <a:p>
            <a:r>
              <a:rPr lang="fr-FR" dirty="0"/>
              <a:t>Pouvoir d’agir AVEC des personnes qui ont la même réalité que nous</a:t>
            </a:r>
          </a:p>
          <a:p>
            <a:r>
              <a:rPr lang="fr-FR" dirty="0"/>
              <a:t>Pouvoir d’agir SUR le système plus globalement</a:t>
            </a: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6</a:t>
            </a:fld>
            <a:endParaRPr lang="fr-FR"/>
          </a:p>
        </p:txBody>
      </p:sp>
      <p:pic>
        <p:nvPicPr>
          <p:cNvPr id="5" name="Image 4" descr="Une image contenant jeu&#10;&#10;Description générée automatiquement">
            <a:extLst>
              <a:ext uri="{FF2B5EF4-FFF2-40B4-BE49-F238E27FC236}">
                <a16:creationId xmlns:a16="http://schemas.microsoft.com/office/drawing/2014/main" id="{613911F0-CB4B-46FF-B52C-D13546322E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78" b="20817"/>
          <a:stretch/>
        </p:blipFill>
        <p:spPr>
          <a:xfrm rot="20704218" flipV="1">
            <a:off x="6960247" y="2736492"/>
            <a:ext cx="969629" cy="687215"/>
          </a:xfrm>
          <a:prstGeom prst="rect">
            <a:avLst/>
          </a:prstGeom>
        </p:spPr>
      </p:pic>
      <p:sp>
        <p:nvSpPr>
          <p:cNvPr id="7" name="ZoneTexte 6">
            <a:extLst>
              <a:ext uri="{FF2B5EF4-FFF2-40B4-BE49-F238E27FC236}">
                <a16:creationId xmlns:a16="http://schemas.microsoft.com/office/drawing/2014/main" id="{BB4B89E9-D446-4757-8C52-0CDF8AEDFED1}"/>
              </a:ext>
            </a:extLst>
          </p:cNvPr>
          <p:cNvSpPr txBox="1"/>
          <p:nvPr/>
        </p:nvSpPr>
        <p:spPr>
          <a:xfrm>
            <a:off x="7896200" y="2129007"/>
            <a:ext cx="4100589" cy="1200329"/>
          </a:xfrm>
          <a:prstGeom prst="rect">
            <a:avLst/>
          </a:prstGeom>
          <a:noFill/>
          <a:ln>
            <a:solidFill>
              <a:srgbClr val="C00000"/>
            </a:solidFill>
          </a:ln>
        </p:spPr>
        <p:txBody>
          <a:bodyPr wrap="square" rtlCol="0">
            <a:spAutoFit/>
          </a:bodyPr>
          <a:lstStyle/>
          <a:p>
            <a:r>
              <a:rPr lang="fr-FR" dirty="0"/>
              <a:t>Savoir communiquer, être à l’écoute</a:t>
            </a:r>
          </a:p>
          <a:p>
            <a:r>
              <a:rPr lang="fr-FR" dirty="0"/>
              <a:t>Savoir demander de l’aide, </a:t>
            </a:r>
          </a:p>
          <a:p>
            <a:r>
              <a:rPr lang="fr-FR" dirty="0"/>
              <a:t>Savoir coopérer</a:t>
            </a:r>
          </a:p>
          <a:p>
            <a:r>
              <a:rPr lang="fr-FR" dirty="0"/>
              <a:t>Savoir résoudre des problèmes</a:t>
            </a:r>
          </a:p>
        </p:txBody>
      </p:sp>
    </p:spTree>
    <p:extLst>
      <p:ext uri="{BB962C8B-B14F-4D97-AF65-F5344CB8AC3E}">
        <p14:creationId xmlns:p14="http://schemas.microsoft.com/office/powerpoint/2010/main" val="328981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CPS et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551384" y="2132856"/>
            <a:ext cx="11737304" cy="2808312"/>
          </a:xfrm>
        </p:spPr>
        <p:txBody>
          <a:bodyPr>
            <a:normAutofit fontScale="92500" lnSpcReduction="10000"/>
          </a:bodyPr>
          <a:lstStyle/>
          <a:p>
            <a:pPr marL="0" indent="0">
              <a:buNone/>
            </a:pPr>
            <a:r>
              <a:rPr lang="fr-FR" dirty="0">
                <a:solidFill>
                  <a:srgbClr val="007790"/>
                </a:solidFill>
              </a:rPr>
              <a:t>3 niveaux pour le pouvoir d’agir :</a:t>
            </a:r>
          </a:p>
          <a:p>
            <a:pPr marL="0" indent="0">
              <a:buNone/>
            </a:pPr>
            <a:endParaRPr lang="fr-FR" sz="1800" i="1" dirty="0">
              <a:solidFill>
                <a:srgbClr val="007790"/>
              </a:solidFill>
            </a:endParaRPr>
          </a:p>
          <a:p>
            <a:r>
              <a:rPr lang="fr-FR" dirty="0"/>
              <a:t>Pouvoir DE faire des choix individuels</a:t>
            </a:r>
          </a:p>
          <a:p>
            <a:r>
              <a:rPr lang="fr-FR" dirty="0"/>
              <a:t>Pouvoir d’agir AVEC des personnes qui ont la même réalité que nous</a:t>
            </a:r>
          </a:p>
          <a:p>
            <a:r>
              <a:rPr lang="fr-FR" dirty="0"/>
              <a:t>Pouvoir d’agir SUR le système plus globalement</a:t>
            </a: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7</a:t>
            </a:fld>
            <a:endParaRPr lang="fr-FR"/>
          </a:p>
        </p:txBody>
      </p:sp>
      <p:pic>
        <p:nvPicPr>
          <p:cNvPr id="5" name="Image 4" descr="Une image contenant jeu&#10;&#10;Description générée automatiquement">
            <a:extLst>
              <a:ext uri="{FF2B5EF4-FFF2-40B4-BE49-F238E27FC236}">
                <a16:creationId xmlns:a16="http://schemas.microsoft.com/office/drawing/2014/main" id="{613911F0-CB4B-46FF-B52C-D13546322E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78" b="20817"/>
          <a:stretch/>
        </p:blipFill>
        <p:spPr>
          <a:xfrm>
            <a:off x="4367808" y="4365104"/>
            <a:ext cx="1080120" cy="765524"/>
          </a:xfrm>
          <a:prstGeom prst="rect">
            <a:avLst/>
          </a:prstGeom>
        </p:spPr>
      </p:pic>
      <p:sp>
        <p:nvSpPr>
          <p:cNvPr id="7" name="ZoneTexte 6">
            <a:extLst>
              <a:ext uri="{FF2B5EF4-FFF2-40B4-BE49-F238E27FC236}">
                <a16:creationId xmlns:a16="http://schemas.microsoft.com/office/drawing/2014/main" id="{BB4B89E9-D446-4757-8C52-0CDF8AEDFED1}"/>
              </a:ext>
            </a:extLst>
          </p:cNvPr>
          <p:cNvSpPr txBox="1"/>
          <p:nvPr/>
        </p:nvSpPr>
        <p:spPr>
          <a:xfrm>
            <a:off x="5591944" y="4530463"/>
            <a:ext cx="5112568" cy="1200329"/>
          </a:xfrm>
          <a:prstGeom prst="rect">
            <a:avLst/>
          </a:prstGeom>
          <a:noFill/>
          <a:ln>
            <a:solidFill>
              <a:srgbClr val="C00000"/>
            </a:solidFill>
          </a:ln>
        </p:spPr>
        <p:txBody>
          <a:bodyPr wrap="square" rtlCol="0">
            <a:spAutoFit/>
          </a:bodyPr>
          <a:lstStyle/>
          <a:p>
            <a:r>
              <a:rPr lang="fr-FR" dirty="0"/>
              <a:t>Leadership</a:t>
            </a:r>
          </a:p>
          <a:p>
            <a:r>
              <a:rPr lang="fr-FR" dirty="0"/>
              <a:t>Compétences de plaidoyer et de négociation</a:t>
            </a:r>
          </a:p>
          <a:p>
            <a:r>
              <a:rPr lang="fr-FR" dirty="0"/>
              <a:t>Savoir coopérer</a:t>
            </a:r>
          </a:p>
          <a:p>
            <a:r>
              <a:rPr lang="fr-FR" dirty="0"/>
              <a:t>Avoir une pensée critique et créative</a:t>
            </a:r>
          </a:p>
        </p:txBody>
      </p:sp>
    </p:spTree>
    <p:extLst>
      <p:ext uri="{BB962C8B-B14F-4D97-AF65-F5344CB8AC3E}">
        <p14:creationId xmlns:p14="http://schemas.microsoft.com/office/powerpoint/2010/main" val="126730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45BF-A0C0-494C-AB9E-6667972CA5C8}"/>
              </a:ext>
            </a:extLst>
          </p:cNvPr>
          <p:cNvSpPr>
            <a:spLocks noGrp="1"/>
          </p:cNvSpPr>
          <p:nvPr>
            <p:ph type="title"/>
          </p:nvPr>
        </p:nvSpPr>
        <p:spPr/>
        <p:txBody>
          <a:bodyPr/>
          <a:lstStyle/>
          <a:p>
            <a:r>
              <a:rPr lang="fr-FR" dirty="0"/>
              <a:t>CPS et pouvoir d’agir</a:t>
            </a:r>
          </a:p>
        </p:txBody>
      </p:sp>
      <p:sp>
        <p:nvSpPr>
          <p:cNvPr id="3" name="Espace réservé du contenu 2">
            <a:extLst>
              <a:ext uri="{FF2B5EF4-FFF2-40B4-BE49-F238E27FC236}">
                <a16:creationId xmlns:a16="http://schemas.microsoft.com/office/drawing/2014/main" id="{1BA404B3-E235-434B-AA96-EAEA3244F67A}"/>
              </a:ext>
            </a:extLst>
          </p:cNvPr>
          <p:cNvSpPr>
            <a:spLocks noGrp="1"/>
          </p:cNvSpPr>
          <p:nvPr>
            <p:ph idx="1"/>
          </p:nvPr>
        </p:nvSpPr>
        <p:spPr>
          <a:xfrm>
            <a:off x="551384" y="2132856"/>
            <a:ext cx="11737304" cy="2808312"/>
          </a:xfrm>
        </p:spPr>
        <p:txBody>
          <a:bodyPr>
            <a:normAutofit fontScale="92500" lnSpcReduction="10000"/>
          </a:bodyPr>
          <a:lstStyle/>
          <a:p>
            <a:pPr marL="0" indent="0">
              <a:buNone/>
            </a:pPr>
            <a:r>
              <a:rPr lang="fr-FR" dirty="0">
                <a:solidFill>
                  <a:srgbClr val="007790"/>
                </a:solidFill>
              </a:rPr>
              <a:t>3 niveaux pour le pouvoir d’agir :</a:t>
            </a:r>
          </a:p>
          <a:p>
            <a:pPr marL="0" indent="0">
              <a:buNone/>
            </a:pPr>
            <a:endParaRPr lang="fr-FR" sz="1800" i="1" dirty="0">
              <a:solidFill>
                <a:srgbClr val="007790"/>
              </a:solidFill>
            </a:endParaRPr>
          </a:p>
          <a:p>
            <a:r>
              <a:rPr lang="fr-FR" dirty="0"/>
              <a:t>Pouvoir DE faire des choix individuels</a:t>
            </a:r>
          </a:p>
          <a:p>
            <a:r>
              <a:rPr lang="fr-FR" dirty="0"/>
              <a:t>Pouvoir d’agir AVEC des personnes qui ont la même réalité que nous</a:t>
            </a:r>
          </a:p>
          <a:p>
            <a:r>
              <a:rPr lang="fr-FR" dirty="0"/>
              <a:t>Pouvoir d’agir SUR le système plus globalement</a:t>
            </a:r>
            <a:br>
              <a:rPr lang="fr-FR" i="1" dirty="0">
                <a:solidFill>
                  <a:srgbClr val="007790"/>
                </a:solidFill>
              </a:rPr>
            </a:br>
            <a:br>
              <a:rPr lang="fr-FR" sz="1800" i="1" dirty="0">
                <a:solidFill>
                  <a:srgbClr val="007790"/>
                </a:solidFill>
              </a:rPr>
            </a:br>
            <a:endParaRPr lang="fr-FR" sz="1800" dirty="0">
              <a:solidFill>
                <a:srgbClr val="007790"/>
              </a:solidFill>
            </a:endParaRPr>
          </a:p>
        </p:txBody>
      </p:sp>
      <p:sp>
        <p:nvSpPr>
          <p:cNvPr id="6" name="Espace réservé du numéro de diapositive 5">
            <a:extLst>
              <a:ext uri="{FF2B5EF4-FFF2-40B4-BE49-F238E27FC236}">
                <a16:creationId xmlns:a16="http://schemas.microsoft.com/office/drawing/2014/main" id="{65120766-5A1D-5041-8EFB-3C33C8B3814F}"/>
              </a:ext>
            </a:extLst>
          </p:cNvPr>
          <p:cNvSpPr>
            <a:spLocks noGrp="1"/>
          </p:cNvSpPr>
          <p:nvPr>
            <p:ph type="sldNum" sz="quarter" idx="12"/>
          </p:nvPr>
        </p:nvSpPr>
        <p:spPr/>
        <p:txBody>
          <a:bodyPr/>
          <a:lstStyle/>
          <a:p>
            <a:pPr>
              <a:defRPr/>
            </a:pPr>
            <a:fld id="{08395586-F03A-48D1-94DF-16B239DF4FB5}" type="slidenum">
              <a:rPr lang="fr-FR" smtClean="0"/>
              <a:t>8</a:t>
            </a:fld>
            <a:endParaRPr lang="fr-FR"/>
          </a:p>
        </p:txBody>
      </p:sp>
      <p:sp>
        <p:nvSpPr>
          <p:cNvPr id="4" name="ZoneTexte 3">
            <a:extLst>
              <a:ext uri="{FF2B5EF4-FFF2-40B4-BE49-F238E27FC236}">
                <a16:creationId xmlns:a16="http://schemas.microsoft.com/office/drawing/2014/main" id="{E6DAAF4C-AB7F-4F66-A7FF-AE628EDC84AD}"/>
              </a:ext>
            </a:extLst>
          </p:cNvPr>
          <p:cNvSpPr txBox="1"/>
          <p:nvPr/>
        </p:nvSpPr>
        <p:spPr>
          <a:xfrm>
            <a:off x="9984432" y="4762359"/>
            <a:ext cx="1872208" cy="646331"/>
          </a:xfrm>
          <a:prstGeom prst="rect">
            <a:avLst/>
          </a:prstGeom>
          <a:noFill/>
          <a:ln>
            <a:solidFill>
              <a:srgbClr val="C00000"/>
            </a:solidFill>
          </a:ln>
        </p:spPr>
        <p:txBody>
          <a:bodyPr wrap="square" rtlCol="0">
            <a:spAutoFit/>
          </a:bodyPr>
          <a:lstStyle/>
          <a:p>
            <a:r>
              <a:rPr lang="fr-FR" dirty="0"/>
              <a:t>Compétences émotionnelles</a:t>
            </a:r>
          </a:p>
        </p:txBody>
      </p:sp>
      <p:pic>
        <p:nvPicPr>
          <p:cNvPr id="7" name="Image 6">
            <a:extLst>
              <a:ext uri="{FF2B5EF4-FFF2-40B4-BE49-F238E27FC236}">
                <a16:creationId xmlns:a16="http://schemas.microsoft.com/office/drawing/2014/main" id="{27EBA4CE-C9C6-456B-8EF4-D15FC3754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48973" y="2354303"/>
            <a:ext cx="2143125" cy="2143125"/>
          </a:xfrm>
          <a:prstGeom prst="rect">
            <a:avLst/>
          </a:prstGeom>
        </p:spPr>
      </p:pic>
    </p:spTree>
    <p:extLst>
      <p:ext uri="{BB962C8B-B14F-4D97-AF65-F5344CB8AC3E}">
        <p14:creationId xmlns:p14="http://schemas.microsoft.com/office/powerpoint/2010/main" val="377408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A203B82-D282-BB4E-914B-31320B7D0182}"/>
              </a:ext>
            </a:extLst>
          </p:cNvPr>
          <p:cNvSpPr>
            <a:spLocks noGrp="1"/>
          </p:cNvSpPr>
          <p:nvPr>
            <p:ph type="title"/>
          </p:nvPr>
        </p:nvSpPr>
        <p:spPr>
          <a:xfrm>
            <a:off x="1199456" y="136525"/>
            <a:ext cx="10515600" cy="2852737"/>
          </a:xfrm>
        </p:spPr>
        <p:txBody>
          <a:bodyPr/>
          <a:lstStyle/>
          <a:p>
            <a:r>
              <a:rPr lang="fr-FR" dirty="0"/>
              <a:t>Concrètement, comment fait-on ?</a:t>
            </a:r>
          </a:p>
        </p:txBody>
      </p:sp>
      <p:sp>
        <p:nvSpPr>
          <p:cNvPr id="8" name="Espace réservé du texte 7">
            <a:extLst>
              <a:ext uri="{FF2B5EF4-FFF2-40B4-BE49-F238E27FC236}">
                <a16:creationId xmlns:a16="http://schemas.microsoft.com/office/drawing/2014/main" id="{763A4BF1-4CA5-7944-B296-44E3F7D2E223}"/>
              </a:ext>
            </a:extLst>
          </p:cNvPr>
          <p:cNvSpPr>
            <a:spLocks noGrp="1"/>
          </p:cNvSpPr>
          <p:nvPr>
            <p:ph type="body" idx="1"/>
          </p:nvPr>
        </p:nvSpPr>
        <p:spPr>
          <a:xfrm>
            <a:off x="335360" y="3356992"/>
            <a:ext cx="11379696" cy="2488630"/>
          </a:xfrm>
        </p:spPr>
        <p:txBody>
          <a:bodyPr>
            <a:normAutofit/>
          </a:bodyPr>
          <a:lstStyle/>
          <a:p>
            <a:endParaRPr lang="fr-FR"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algn="ctr"/>
            <a:r>
              <a:rPr lang="fr-FR" dirty="0">
                <a:solidFill>
                  <a:schemeClr val="tx1"/>
                </a:solidFill>
                <a:latin typeface="Calibri" panose="020F0502020204030204" pitchFamily="34" charset="0"/>
                <a:ea typeface="Verdana" panose="020B0604030504040204" pitchFamily="34" charset="0"/>
                <a:cs typeface="Calibri" panose="020F0502020204030204" pitchFamily="34" charset="0"/>
              </a:rPr>
              <a:t>Essayer d’agir sur l’</a:t>
            </a:r>
            <a:r>
              <a:rPr lang="fr-FR" b="1" dirty="0">
                <a:solidFill>
                  <a:schemeClr val="tx1"/>
                </a:solidFill>
                <a:latin typeface="Calibri" panose="020F0502020204030204" pitchFamily="34" charset="0"/>
                <a:ea typeface="Verdana" panose="020B0604030504040204" pitchFamily="34" charset="0"/>
                <a:cs typeface="Calibri" panose="020F0502020204030204" pitchFamily="34" charset="0"/>
              </a:rPr>
              <a:t>individu</a:t>
            </a:r>
            <a:r>
              <a:rPr lang="fr-FR" dirty="0">
                <a:solidFill>
                  <a:schemeClr val="tx1"/>
                </a:solidFill>
                <a:latin typeface="Calibri" panose="020F0502020204030204" pitchFamily="34" charset="0"/>
                <a:ea typeface="Verdana" panose="020B0604030504040204" pitchFamily="34" charset="0"/>
                <a:cs typeface="Calibri" panose="020F0502020204030204" pitchFamily="34" charset="0"/>
              </a:rPr>
              <a:t> mais aussi (et surtout ?) sur son </a:t>
            </a:r>
            <a:r>
              <a:rPr lang="fr-FR" b="1" dirty="0">
                <a:solidFill>
                  <a:schemeClr val="tx1"/>
                </a:solidFill>
                <a:latin typeface="Calibri" panose="020F0502020204030204" pitchFamily="34" charset="0"/>
                <a:ea typeface="Verdana" panose="020B0604030504040204" pitchFamily="34" charset="0"/>
                <a:cs typeface="Calibri" panose="020F0502020204030204" pitchFamily="34" charset="0"/>
              </a:rPr>
              <a:t>environnement social </a:t>
            </a:r>
            <a:r>
              <a:rPr lang="fr-FR" dirty="0">
                <a:solidFill>
                  <a:schemeClr val="tx1"/>
                </a:solidFill>
                <a:latin typeface="Calibri" panose="020F0502020204030204" pitchFamily="34" charset="0"/>
                <a:ea typeface="Verdana" panose="020B0604030504040204" pitchFamily="34" charset="0"/>
                <a:cs typeface="Calibri" panose="020F0502020204030204" pitchFamily="34" charset="0"/>
              </a:rPr>
              <a:t>et son </a:t>
            </a:r>
            <a:r>
              <a:rPr lang="fr-FR" b="1" dirty="0">
                <a:solidFill>
                  <a:schemeClr val="tx1"/>
                </a:solidFill>
                <a:latin typeface="Calibri" panose="020F0502020204030204" pitchFamily="34" charset="0"/>
                <a:ea typeface="Verdana" panose="020B0604030504040204" pitchFamily="34" charset="0"/>
                <a:cs typeface="Calibri" panose="020F0502020204030204" pitchFamily="34" charset="0"/>
              </a:rPr>
              <a:t>environnement physique.</a:t>
            </a:r>
          </a:p>
          <a:p>
            <a:r>
              <a:rPr lang="fr-FR" dirty="0">
                <a:solidFill>
                  <a:schemeClr val="bg2"/>
                </a:solidFill>
                <a:latin typeface="Calibri" panose="020F0502020204030204" pitchFamily="34" charset="0"/>
                <a:ea typeface="Verdana" panose="020B0604030504040204" pitchFamily="34" charset="0"/>
                <a:cs typeface="Calibri" panose="020F0502020204030204" pitchFamily="34" charset="0"/>
              </a:rPr>
              <a:t>					</a:t>
            </a:r>
            <a:endParaRPr lang="fr-FR" b="1" dirty="0"/>
          </a:p>
        </p:txBody>
      </p:sp>
      <p:sp>
        <p:nvSpPr>
          <p:cNvPr id="6" name="Espace réservé du numéro de diapositive 5">
            <a:extLst>
              <a:ext uri="{FF2B5EF4-FFF2-40B4-BE49-F238E27FC236}">
                <a16:creationId xmlns:a16="http://schemas.microsoft.com/office/drawing/2014/main" id="{3AE647DA-1B7B-1B44-9CE1-04051CA21DFB}"/>
              </a:ext>
            </a:extLst>
          </p:cNvPr>
          <p:cNvSpPr>
            <a:spLocks noGrp="1"/>
          </p:cNvSpPr>
          <p:nvPr>
            <p:ph type="sldNum" sz="quarter" idx="12"/>
          </p:nvPr>
        </p:nvSpPr>
        <p:spPr/>
        <p:txBody>
          <a:bodyPr/>
          <a:lstStyle/>
          <a:p>
            <a:pPr>
              <a:defRPr/>
            </a:pPr>
            <a:fld id="{08395586-F03A-48D1-94DF-16B239DF4FB5}" type="slidenum">
              <a:rPr lang="fr-FR" smtClean="0"/>
              <a:t>9</a:t>
            </a:fld>
            <a:endParaRPr lang="fr-FR"/>
          </a:p>
        </p:txBody>
      </p:sp>
    </p:spTree>
    <p:extLst>
      <p:ext uri="{BB962C8B-B14F-4D97-AF65-F5344CB8AC3E}">
        <p14:creationId xmlns:p14="http://schemas.microsoft.com/office/powerpoint/2010/main" val="79175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Thème Office">
  <a:themeElements>
    <a:clrScheme name="Pôle ESE">
      <a:dk1>
        <a:srgbClr val="000000"/>
      </a:dk1>
      <a:lt1>
        <a:srgbClr val="FFFFFF"/>
      </a:lt1>
      <a:dk2>
        <a:srgbClr val="44546A"/>
      </a:dk2>
      <a:lt2>
        <a:srgbClr val="E7E6E6"/>
      </a:lt2>
      <a:accent1>
        <a:srgbClr val="AD1551"/>
      </a:accent1>
      <a:accent2>
        <a:srgbClr val="C8DA2B"/>
      </a:accent2>
      <a:accent3>
        <a:srgbClr val="007790"/>
      </a:accent3>
      <a:accent4>
        <a:srgbClr val="B0B0B0"/>
      </a:accent4>
      <a:accent5>
        <a:srgbClr val="FFB035"/>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PPT-PoleESE" id="{16712C6B-B431-F440-A277-621FE57CE35C}" vid="{6CB22251-B2CD-B342-B692-7EFFAC6A8B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TotalTime>
  <Words>2034</Words>
  <Application>Microsoft Office PowerPoint</Application>
  <PresentationFormat>Grand écran</PresentationFormat>
  <Paragraphs>245</Paragraphs>
  <Slides>22</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League Spartan</vt:lpstr>
      <vt:lpstr>Police système</vt:lpstr>
      <vt:lpstr>Wingdings</vt:lpstr>
      <vt:lpstr>Thème Office</vt:lpstr>
      <vt:lpstr>Les compétences psychosociales : une approche pour le développement du pouvoir d’agir de la personne</vt:lpstr>
      <vt:lpstr>Les compétences psychosociales</vt:lpstr>
      <vt:lpstr>3 grandes catégories de compétences:</vt:lpstr>
      <vt:lpstr>CPS et pouvoir d’agir</vt:lpstr>
      <vt:lpstr>CPS et pouvoir d’agir</vt:lpstr>
      <vt:lpstr>CPS et pouvoir d’agir</vt:lpstr>
      <vt:lpstr>CPS et pouvoir d’agir</vt:lpstr>
      <vt:lpstr>CPS et pouvoir d’agir</vt:lpstr>
      <vt:lpstr>Concrètement, comment fait-on ?</vt:lpstr>
      <vt:lpstr>Agir sur l’environnement physique</vt:lpstr>
      <vt:lpstr>Agir sur l’environnement social</vt:lpstr>
      <vt:lpstr>Agir sur l’individu</vt:lpstr>
      <vt:lpstr>Exemple d’activités pour développer des CPS au service du pouvoir d’agir</vt:lpstr>
      <vt:lpstr>Exemple d’activités pour développer des CPS au service du pouvoir d’agir</vt:lpstr>
      <vt:lpstr>Exemple d’activités pour développer des CPS au service du pouvoir d’agir</vt:lpstr>
      <vt:lpstr>Exemple d’activités pour développer des CPS au service du pouvoir d’agir</vt:lpstr>
      <vt:lpstr>Exemple d’activités pour développer des CPS au service du pouvoir d’agir</vt:lpstr>
      <vt:lpstr>Exemple d’activités pour développer des CPS au service du pouvoir d’agir</vt:lpstr>
      <vt:lpstr>Agir sur l’individu</vt:lpstr>
      <vt:lpstr>Agir sur l’individu</vt:lpstr>
      <vt:lpstr>Des ressources disponibles</vt:lpstr>
      <vt:lpstr>Pour conclure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Découvrir le nouveau ese-ara.org</dc:title>
  <dc:creator>Bertrand Paris</dc:creator>
  <cp:lastModifiedBy>Adeline MICHEL</cp:lastModifiedBy>
  <cp:revision>52</cp:revision>
  <dcterms:created xsi:type="dcterms:W3CDTF">2019-08-29T08:17:40Z</dcterms:created>
  <dcterms:modified xsi:type="dcterms:W3CDTF">2019-11-13T10:02:16Z</dcterms:modified>
</cp:coreProperties>
</file>